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Bold" panose="020B0604020202020204" charset="0"/>
      <p:regular r:id="rId21"/>
    </p:embeddedFont>
    <p:embeddedFont>
      <p:font typeface="Montserrat Bold Italics" panose="020B0604020202020204" charset="0"/>
      <p:regular r:id="rId22"/>
    </p:embeddedFont>
    <p:embeddedFont>
      <p:font typeface="Poppins" panose="020B0604020202020204" charset="0"/>
      <p:regular r:id="rId23"/>
    </p:embeddedFont>
    <p:embeddedFont>
      <p:font typeface="Poppins Bold" panose="020B0604020202020204" charset="0"/>
      <p:regular r:id="rId24"/>
    </p:embeddedFont>
    <p:embeddedFont>
      <p:font typeface="Poppins Bold Italics" panose="020B0604020202020204" charset="0"/>
      <p:regular r:id="rId25"/>
    </p:embeddedFont>
    <p:embeddedFont>
      <p:font typeface="Poppins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61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4.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3.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sp>
        <p:nvSpPr>
          <p:cNvPr id="2" name="Freeform 2"/>
          <p:cNvSpPr/>
          <p:nvPr/>
        </p:nvSpPr>
        <p:spPr>
          <a:xfrm>
            <a:off x="3116681" y="1028700"/>
            <a:ext cx="7575755" cy="7575755"/>
          </a:xfrm>
          <a:custGeom>
            <a:avLst/>
            <a:gdLst/>
            <a:ahLst/>
            <a:cxnLst/>
            <a:rect l="l" t="t" r="r" b="b"/>
            <a:pathLst>
              <a:path w="7575755" h="7575755">
                <a:moveTo>
                  <a:pt x="0" y="0"/>
                </a:moveTo>
                <a:lnTo>
                  <a:pt x="7575755" y="0"/>
                </a:lnTo>
                <a:lnTo>
                  <a:pt x="7575755" y="7575755"/>
                </a:lnTo>
                <a:lnTo>
                  <a:pt x="0" y="75757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73410" y="1702946"/>
            <a:ext cx="264637" cy="264637"/>
          </a:xfrm>
          <a:custGeom>
            <a:avLst/>
            <a:gdLst/>
            <a:ahLst/>
            <a:cxnLst/>
            <a:rect l="l" t="t" r="r" b="b"/>
            <a:pathLst>
              <a:path w="264637" h="264637">
                <a:moveTo>
                  <a:pt x="0" y="0"/>
                </a:moveTo>
                <a:lnTo>
                  <a:pt x="264638" y="0"/>
                </a:lnTo>
                <a:lnTo>
                  <a:pt x="264638" y="264637"/>
                </a:lnTo>
                <a:lnTo>
                  <a:pt x="0" y="264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271473" y="3040110"/>
            <a:ext cx="11493241" cy="1956271"/>
          </a:xfrm>
          <a:prstGeom prst="rect">
            <a:avLst/>
          </a:prstGeom>
        </p:spPr>
        <p:txBody>
          <a:bodyPr lIns="0" tIns="0" rIns="0" bIns="0" rtlCol="0" anchor="t">
            <a:spAutoFit/>
          </a:bodyPr>
          <a:lstStyle/>
          <a:p>
            <a:pPr>
              <a:lnSpc>
                <a:spcPts val="7662"/>
              </a:lnSpc>
            </a:pPr>
            <a:r>
              <a:rPr lang="en-US" sz="5472">
                <a:solidFill>
                  <a:srgbClr val="FFFFFF"/>
                </a:solidFill>
                <a:latin typeface="Poppins Bold"/>
              </a:rPr>
              <a:t>Segmentasi </a:t>
            </a:r>
          </a:p>
          <a:p>
            <a:pPr>
              <a:lnSpc>
                <a:spcPts val="7662"/>
              </a:lnSpc>
            </a:pPr>
            <a:r>
              <a:rPr lang="en-US" sz="5472">
                <a:solidFill>
                  <a:srgbClr val="FFFFFF"/>
                </a:solidFill>
                <a:latin typeface="Poppins Bold"/>
              </a:rPr>
              <a:t>Pelanggan dan Pr</a:t>
            </a:r>
            <a:r>
              <a:rPr lang="en-US" sz="5472">
                <a:solidFill>
                  <a:srgbClr val="E63B60"/>
                </a:solidFill>
                <a:latin typeface="Poppins Bold"/>
              </a:rPr>
              <a:t>ediksi Churn</a:t>
            </a:r>
          </a:p>
        </p:txBody>
      </p:sp>
      <p:sp>
        <p:nvSpPr>
          <p:cNvPr id="5" name="Freeform 5"/>
          <p:cNvSpPr/>
          <p:nvPr/>
        </p:nvSpPr>
        <p:spPr>
          <a:xfrm>
            <a:off x="8257804"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697342" y="6844038"/>
            <a:ext cx="10560092" cy="10560092"/>
          </a:xfrm>
          <a:custGeom>
            <a:avLst/>
            <a:gdLst/>
            <a:ahLst/>
            <a:cxnLst/>
            <a:rect l="l" t="t" r="r" b="b"/>
            <a:pathLst>
              <a:path w="10560092" h="10560092">
                <a:moveTo>
                  <a:pt x="0" y="0"/>
                </a:moveTo>
                <a:lnTo>
                  <a:pt x="10560092" y="0"/>
                </a:lnTo>
                <a:lnTo>
                  <a:pt x="10560092" y="10560093"/>
                </a:lnTo>
                <a:lnTo>
                  <a:pt x="0" y="10560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312478" y="5125387"/>
            <a:ext cx="10836356" cy="407805"/>
          </a:xfrm>
          <a:prstGeom prst="rect">
            <a:avLst/>
          </a:prstGeom>
          <a:solidFill>
            <a:schemeClr val="bg1"/>
          </a:solidFill>
        </p:spPr>
        <p:txBody>
          <a:bodyPr lIns="0" tIns="0" rIns="0" bIns="0" rtlCol="0" anchor="t">
            <a:spAutoFit/>
          </a:bodyPr>
          <a:lstStyle/>
          <a:p>
            <a:pPr>
              <a:lnSpc>
                <a:spcPts val="3247"/>
              </a:lnSpc>
            </a:pPr>
            <a:r>
              <a:rPr lang="en-US" sz="2319" dirty="0">
                <a:solidFill>
                  <a:srgbClr val="00193B"/>
                </a:solidFill>
                <a:latin typeface="Poppins Italics"/>
              </a:rPr>
              <a:t> </a:t>
            </a:r>
            <a:r>
              <a:rPr lang="en-US" sz="2319" dirty="0" err="1">
                <a:solidFill>
                  <a:srgbClr val="00193B"/>
                </a:solidFill>
                <a:latin typeface="Poppins Italics"/>
              </a:rPr>
              <a:t>Strategi</a:t>
            </a:r>
            <a:r>
              <a:rPr lang="en-US" sz="2319" dirty="0">
                <a:solidFill>
                  <a:srgbClr val="00193B"/>
                </a:solidFill>
                <a:latin typeface="Poppins Italics"/>
              </a:rPr>
              <a:t> </a:t>
            </a:r>
            <a:r>
              <a:rPr lang="en-US" sz="2319" dirty="0" err="1">
                <a:solidFill>
                  <a:srgbClr val="00193B"/>
                </a:solidFill>
                <a:latin typeface="Poppins Italics"/>
              </a:rPr>
              <a:t>Optimalisasi</a:t>
            </a:r>
            <a:r>
              <a:rPr lang="en-US" sz="2319" dirty="0">
                <a:solidFill>
                  <a:srgbClr val="00193B"/>
                </a:solidFill>
                <a:latin typeface="Poppins Italics"/>
              </a:rPr>
              <a:t> </a:t>
            </a:r>
            <a:r>
              <a:rPr lang="en-US" sz="2319" dirty="0" err="1">
                <a:solidFill>
                  <a:srgbClr val="00193B"/>
                </a:solidFill>
                <a:latin typeface="Poppins Italics"/>
              </a:rPr>
              <a:t>Retensi</a:t>
            </a:r>
            <a:r>
              <a:rPr lang="en-US" sz="2319" dirty="0">
                <a:solidFill>
                  <a:srgbClr val="00193B"/>
                </a:solidFill>
                <a:latin typeface="Poppins Italics"/>
              </a:rPr>
              <a:t> </a:t>
            </a:r>
            <a:r>
              <a:rPr lang="en-US" sz="2319" dirty="0" err="1">
                <a:solidFill>
                  <a:srgbClr val="00193B"/>
                </a:solidFill>
                <a:latin typeface="Poppins Italics"/>
              </a:rPr>
              <a:t>Pelanggan</a:t>
            </a:r>
            <a:r>
              <a:rPr lang="en-US" sz="2319" dirty="0">
                <a:solidFill>
                  <a:srgbClr val="00193B"/>
                </a:solidFill>
                <a:latin typeface="Poppins Italics"/>
              </a:rPr>
              <a:t> </a:t>
            </a:r>
            <a:r>
              <a:rPr lang="en-US" sz="2319" dirty="0" err="1">
                <a:solidFill>
                  <a:srgbClr val="00193B"/>
                </a:solidFill>
                <a:latin typeface="Poppins Italics"/>
              </a:rPr>
              <a:t>dalam</a:t>
            </a:r>
            <a:r>
              <a:rPr lang="en-US" sz="2319" dirty="0">
                <a:solidFill>
                  <a:srgbClr val="00193B"/>
                </a:solidFill>
                <a:latin typeface="Poppins Italics"/>
              </a:rPr>
              <a:t> </a:t>
            </a:r>
            <a:r>
              <a:rPr lang="en-US" sz="2319" dirty="0" err="1">
                <a:solidFill>
                  <a:srgbClr val="00193B"/>
                </a:solidFill>
                <a:latin typeface="Poppins Italics"/>
              </a:rPr>
              <a:t>Industri</a:t>
            </a:r>
            <a:r>
              <a:rPr lang="en-US" sz="2319" dirty="0">
                <a:solidFill>
                  <a:srgbClr val="00193B"/>
                </a:solidFill>
                <a:latin typeface="Poppins Italics"/>
              </a:rPr>
              <a:t> Telekomunikasi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6219404" y="3669426"/>
            <a:ext cx="1636448" cy="1636448"/>
            <a:chOff x="0" y="0"/>
            <a:chExt cx="812800" cy="812800"/>
          </a:xfrm>
        </p:grpSpPr>
        <p:sp>
          <p:nvSpPr>
            <p:cNvPr id="4" name="Freeform 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8082B"/>
            </a:solidFill>
          </p:spPr>
        </p:sp>
        <p:sp>
          <p:nvSpPr>
            <p:cNvPr id="5" name="TextBox 5"/>
            <p:cNvSpPr txBox="1"/>
            <p:nvPr/>
          </p:nvSpPr>
          <p:spPr>
            <a:xfrm>
              <a:off x="0" y="165100"/>
              <a:ext cx="711200" cy="444500"/>
            </a:xfrm>
            <a:prstGeom prst="rect">
              <a:avLst/>
            </a:prstGeom>
          </p:spPr>
          <p:txBody>
            <a:bodyPr lIns="50800" tIns="50800" rIns="50800" bIns="50800" rtlCol="0" anchor="ctr"/>
            <a:lstStyle/>
            <a:p>
              <a:pPr algn="ctr">
                <a:lnSpc>
                  <a:spcPts val="2185"/>
                </a:lnSpc>
              </a:pPr>
              <a:endParaRPr/>
            </a:p>
          </p:txBody>
        </p:sp>
      </p:grpSp>
      <p:grpSp>
        <p:nvGrpSpPr>
          <p:cNvPr id="6" name="Group 6"/>
          <p:cNvGrpSpPr/>
          <p:nvPr/>
        </p:nvGrpSpPr>
        <p:grpSpPr>
          <a:xfrm>
            <a:off x="547571" y="1697356"/>
            <a:ext cx="5193810" cy="5493200"/>
            <a:chOff x="0" y="0"/>
            <a:chExt cx="1367917" cy="1446769"/>
          </a:xfrm>
        </p:grpSpPr>
        <p:sp>
          <p:nvSpPr>
            <p:cNvPr id="7" name="Freeform 7"/>
            <p:cNvSpPr/>
            <p:nvPr/>
          </p:nvSpPr>
          <p:spPr>
            <a:xfrm>
              <a:off x="0" y="0"/>
              <a:ext cx="1367917" cy="1446769"/>
            </a:xfrm>
            <a:custGeom>
              <a:avLst/>
              <a:gdLst/>
              <a:ahLst/>
              <a:cxnLst/>
              <a:rect l="l" t="t" r="r" b="b"/>
              <a:pathLst>
                <a:path w="1367917" h="1446769">
                  <a:moveTo>
                    <a:pt x="76021" y="0"/>
                  </a:moveTo>
                  <a:lnTo>
                    <a:pt x="1291896" y="0"/>
                  </a:lnTo>
                  <a:cubicBezTo>
                    <a:pt x="1333881" y="0"/>
                    <a:pt x="1367917" y="34036"/>
                    <a:pt x="1367917" y="76021"/>
                  </a:cubicBezTo>
                  <a:lnTo>
                    <a:pt x="1367917" y="1370748"/>
                  </a:lnTo>
                  <a:cubicBezTo>
                    <a:pt x="1367917" y="1390910"/>
                    <a:pt x="1359908" y="1410246"/>
                    <a:pt x="1345651" y="1424503"/>
                  </a:cubicBezTo>
                  <a:cubicBezTo>
                    <a:pt x="1331394" y="1438759"/>
                    <a:pt x="1312058" y="1446769"/>
                    <a:pt x="1291896" y="1446769"/>
                  </a:cubicBezTo>
                  <a:lnTo>
                    <a:pt x="76021" y="1446769"/>
                  </a:lnTo>
                  <a:cubicBezTo>
                    <a:pt x="55859" y="1446769"/>
                    <a:pt x="36523" y="1438759"/>
                    <a:pt x="22266" y="1424503"/>
                  </a:cubicBezTo>
                  <a:cubicBezTo>
                    <a:pt x="8009" y="1410246"/>
                    <a:pt x="0" y="1390910"/>
                    <a:pt x="0" y="1370748"/>
                  </a:cubicBezTo>
                  <a:lnTo>
                    <a:pt x="0" y="76021"/>
                  </a:lnTo>
                  <a:cubicBezTo>
                    <a:pt x="0" y="55859"/>
                    <a:pt x="8009" y="36523"/>
                    <a:pt x="22266" y="22266"/>
                  </a:cubicBezTo>
                  <a:cubicBezTo>
                    <a:pt x="36523" y="8009"/>
                    <a:pt x="55859" y="0"/>
                    <a:pt x="76021" y="0"/>
                  </a:cubicBezTo>
                  <a:close/>
                </a:path>
              </a:pathLst>
            </a:custGeom>
            <a:solidFill>
              <a:srgbClr val="A8082B"/>
            </a:solidFill>
          </p:spPr>
        </p:sp>
        <p:sp>
          <p:nvSpPr>
            <p:cNvPr id="8" name="TextBox 8"/>
            <p:cNvSpPr txBox="1"/>
            <p:nvPr/>
          </p:nvSpPr>
          <p:spPr>
            <a:xfrm>
              <a:off x="0" y="-38100"/>
              <a:ext cx="1367917" cy="1484869"/>
            </a:xfrm>
            <a:prstGeom prst="rect">
              <a:avLst/>
            </a:prstGeom>
          </p:spPr>
          <p:txBody>
            <a:bodyPr lIns="50800" tIns="50800" rIns="50800" bIns="50800" rtlCol="0" anchor="ctr"/>
            <a:lstStyle/>
            <a:p>
              <a:pPr algn="ctr">
                <a:lnSpc>
                  <a:spcPts val="2185"/>
                </a:lnSpc>
              </a:pPr>
              <a:endParaRPr/>
            </a:p>
          </p:txBody>
        </p:sp>
      </p:grpSp>
      <p:sp>
        <p:nvSpPr>
          <p:cNvPr id="9" name="Freeform 9"/>
          <p:cNvSpPr/>
          <p:nvPr/>
        </p:nvSpPr>
        <p:spPr>
          <a:xfrm>
            <a:off x="1316445" y="3629720"/>
            <a:ext cx="3656062" cy="2294179"/>
          </a:xfrm>
          <a:custGeom>
            <a:avLst/>
            <a:gdLst/>
            <a:ahLst/>
            <a:cxnLst/>
            <a:rect l="l" t="t" r="r" b="b"/>
            <a:pathLst>
              <a:path w="3656062" h="2294179">
                <a:moveTo>
                  <a:pt x="0" y="0"/>
                </a:moveTo>
                <a:lnTo>
                  <a:pt x="3656062" y="0"/>
                </a:lnTo>
                <a:lnTo>
                  <a:pt x="3656062" y="2294179"/>
                </a:lnTo>
                <a:lnTo>
                  <a:pt x="0" y="229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8390825" y="1264169"/>
            <a:ext cx="8732999" cy="2075971"/>
            <a:chOff x="0" y="0"/>
            <a:chExt cx="2300049" cy="546758"/>
          </a:xfrm>
        </p:grpSpPr>
        <p:sp>
          <p:nvSpPr>
            <p:cNvPr id="11" name="Freeform 11"/>
            <p:cNvSpPr/>
            <p:nvPr/>
          </p:nvSpPr>
          <p:spPr>
            <a:xfrm>
              <a:off x="0" y="0"/>
              <a:ext cx="2300049" cy="546758"/>
            </a:xfrm>
            <a:custGeom>
              <a:avLst/>
              <a:gdLst/>
              <a:ahLst/>
              <a:cxnLst/>
              <a:rect l="l" t="t" r="r" b="b"/>
              <a:pathLst>
                <a:path w="2300049" h="546758">
                  <a:moveTo>
                    <a:pt x="0" y="0"/>
                  </a:moveTo>
                  <a:lnTo>
                    <a:pt x="2300049" y="0"/>
                  </a:lnTo>
                  <a:lnTo>
                    <a:pt x="2300049" y="546758"/>
                  </a:lnTo>
                  <a:lnTo>
                    <a:pt x="0" y="546758"/>
                  </a:lnTo>
                  <a:close/>
                </a:path>
              </a:pathLst>
            </a:custGeom>
            <a:solidFill>
              <a:srgbClr val="000000">
                <a:alpha val="0"/>
              </a:srgbClr>
            </a:solidFill>
            <a:ln w="38100" cap="sq">
              <a:solidFill>
                <a:srgbClr val="A8082B"/>
              </a:solidFill>
              <a:prstDash val="dash"/>
              <a:miter/>
            </a:ln>
          </p:spPr>
        </p:sp>
        <p:sp>
          <p:nvSpPr>
            <p:cNvPr id="12" name="TextBox 12"/>
            <p:cNvSpPr txBox="1"/>
            <p:nvPr/>
          </p:nvSpPr>
          <p:spPr>
            <a:xfrm>
              <a:off x="0" y="-38100"/>
              <a:ext cx="2300049" cy="584858"/>
            </a:xfrm>
            <a:prstGeom prst="rect">
              <a:avLst/>
            </a:prstGeom>
          </p:spPr>
          <p:txBody>
            <a:bodyPr lIns="50800" tIns="50800" rIns="50800" bIns="50800" rtlCol="0" anchor="ctr"/>
            <a:lstStyle/>
            <a:p>
              <a:pPr algn="ctr">
                <a:lnSpc>
                  <a:spcPts val="2185"/>
                </a:lnSpc>
              </a:pPr>
              <a:endParaRPr/>
            </a:p>
          </p:txBody>
        </p:sp>
      </p:grpSp>
      <p:grpSp>
        <p:nvGrpSpPr>
          <p:cNvPr id="13" name="Group 13"/>
          <p:cNvGrpSpPr/>
          <p:nvPr/>
        </p:nvGrpSpPr>
        <p:grpSpPr>
          <a:xfrm>
            <a:off x="8390825" y="3741895"/>
            <a:ext cx="8732999" cy="2075971"/>
            <a:chOff x="0" y="0"/>
            <a:chExt cx="2300049" cy="546758"/>
          </a:xfrm>
        </p:grpSpPr>
        <p:sp>
          <p:nvSpPr>
            <p:cNvPr id="14" name="Freeform 14"/>
            <p:cNvSpPr/>
            <p:nvPr/>
          </p:nvSpPr>
          <p:spPr>
            <a:xfrm>
              <a:off x="0" y="0"/>
              <a:ext cx="2300049" cy="546758"/>
            </a:xfrm>
            <a:custGeom>
              <a:avLst/>
              <a:gdLst/>
              <a:ahLst/>
              <a:cxnLst/>
              <a:rect l="l" t="t" r="r" b="b"/>
              <a:pathLst>
                <a:path w="2300049" h="546758">
                  <a:moveTo>
                    <a:pt x="0" y="0"/>
                  </a:moveTo>
                  <a:lnTo>
                    <a:pt x="2300049" y="0"/>
                  </a:lnTo>
                  <a:lnTo>
                    <a:pt x="2300049" y="546758"/>
                  </a:lnTo>
                  <a:lnTo>
                    <a:pt x="0" y="546758"/>
                  </a:lnTo>
                  <a:close/>
                </a:path>
              </a:pathLst>
            </a:custGeom>
            <a:solidFill>
              <a:srgbClr val="000000">
                <a:alpha val="0"/>
              </a:srgbClr>
            </a:solidFill>
            <a:ln w="38100" cap="sq">
              <a:solidFill>
                <a:srgbClr val="A8082B"/>
              </a:solidFill>
              <a:prstDash val="dash"/>
              <a:miter/>
            </a:ln>
          </p:spPr>
        </p:sp>
        <p:sp>
          <p:nvSpPr>
            <p:cNvPr id="15" name="TextBox 15"/>
            <p:cNvSpPr txBox="1"/>
            <p:nvPr/>
          </p:nvSpPr>
          <p:spPr>
            <a:xfrm>
              <a:off x="0" y="-38100"/>
              <a:ext cx="2300049" cy="584858"/>
            </a:xfrm>
            <a:prstGeom prst="rect">
              <a:avLst/>
            </a:prstGeom>
          </p:spPr>
          <p:txBody>
            <a:bodyPr lIns="50800" tIns="50800" rIns="50800" bIns="50800" rtlCol="0" anchor="ctr"/>
            <a:lstStyle/>
            <a:p>
              <a:pPr algn="ctr">
                <a:lnSpc>
                  <a:spcPts val="2185"/>
                </a:lnSpc>
              </a:pPr>
              <a:endParaRPr/>
            </a:p>
          </p:txBody>
        </p:sp>
      </p:grpSp>
      <p:grpSp>
        <p:nvGrpSpPr>
          <p:cNvPr id="16" name="Group 16"/>
          <p:cNvGrpSpPr/>
          <p:nvPr/>
        </p:nvGrpSpPr>
        <p:grpSpPr>
          <a:xfrm>
            <a:off x="8390825" y="6219621"/>
            <a:ext cx="8732999" cy="2075971"/>
            <a:chOff x="0" y="0"/>
            <a:chExt cx="2300049" cy="546758"/>
          </a:xfrm>
        </p:grpSpPr>
        <p:sp>
          <p:nvSpPr>
            <p:cNvPr id="17" name="Freeform 17"/>
            <p:cNvSpPr/>
            <p:nvPr/>
          </p:nvSpPr>
          <p:spPr>
            <a:xfrm>
              <a:off x="0" y="0"/>
              <a:ext cx="2300049" cy="546758"/>
            </a:xfrm>
            <a:custGeom>
              <a:avLst/>
              <a:gdLst/>
              <a:ahLst/>
              <a:cxnLst/>
              <a:rect l="l" t="t" r="r" b="b"/>
              <a:pathLst>
                <a:path w="2300049" h="546758">
                  <a:moveTo>
                    <a:pt x="0" y="0"/>
                  </a:moveTo>
                  <a:lnTo>
                    <a:pt x="2300049" y="0"/>
                  </a:lnTo>
                  <a:lnTo>
                    <a:pt x="2300049" y="546758"/>
                  </a:lnTo>
                  <a:lnTo>
                    <a:pt x="0" y="546758"/>
                  </a:lnTo>
                  <a:close/>
                </a:path>
              </a:pathLst>
            </a:custGeom>
            <a:solidFill>
              <a:srgbClr val="000000">
                <a:alpha val="0"/>
              </a:srgbClr>
            </a:solidFill>
            <a:ln w="38100" cap="sq">
              <a:solidFill>
                <a:srgbClr val="A8082B"/>
              </a:solidFill>
              <a:prstDash val="dash"/>
              <a:miter/>
            </a:ln>
          </p:spPr>
        </p:sp>
        <p:sp>
          <p:nvSpPr>
            <p:cNvPr id="18" name="TextBox 18"/>
            <p:cNvSpPr txBox="1"/>
            <p:nvPr/>
          </p:nvSpPr>
          <p:spPr>
            <a:xfrm>
              <a:off x="0" y="-38100"/>
              <a:ext cx="2300049" cy="584858"/>
            </a:xfrm>
            <a:prstGeom prst="rect">
              <a:avLst/>
            </a:prstGeom>
          </p:spPr>
          <p:txBody>
            <a:bodyPr lIns="50800" tIns="50800" rIns="50800" bIns="50800" rtlCol="0" anchor="ctr"/>
            <a:lstStyle/>
            <a:p>
              <a:pPr algn="ctr">
                <a:lnSpc>
                  <a:spcPts val="2185"/>
                </a:lnSpc>
              </a:pPr>
              <a:endParaRPr/>
            </a:p>
          </p:txBody>
        </p:sp>
      </p:grpSp>
      <p:grpSp>
        <p:nvGrpSpPr>
          <p:cNvPr id="19" name="Group 19"/>
          <p:cNvGrpSpPr/>
          <p:nvPr/>
        </p:nvGrpSpPr>
        <p:grpSpPr>
          <a:xfrm>
            <a:off x="8577312" y="1462338"/>
            <a:ext cx="3864515" cy="1622332"/>
            <a:chOff x="0" y="0"/>
            <a:chExt cx="1017815" cy="427281"/>
          </a:xfrm>
        </p:grpSpPr>
        <p:sp>
          <p:nvSpPr>
            <p:cNvPr id="20" name="Freeform 20"/>
            <p:cNvSpPr/>
            <p:nvPr/>
          </p:nvSpPr>
          <p:spPr>
            <a:xfrm>
              <a:off x="0" y="0"/>
              <a:ext cx="1017815" cy="427281"/>
            </a:xfrm>
            <a:custGeom>
              <a:avLst/>
              <a:gdLst/>
              <a:ahLst/>
              <a:cxnLst/>
              <a:rect l="l" t="t" r="r" b="b"/>
              <a:pathLst>
                <a:path w="1017815" h="427281">
                  <a:moveTo>
                    <a:pt x="0" y="0"/>
                  </a:moveTo>
                  <a:lnTo>
                    <a:pt x="1017815" y="0"/>
                  </a:lnTo>
                  <a:lnTo>
                    <a:pt x="1017815" y="427281"/>
                  </a:lnTo>
                  <a:lnTo>
                    <a:pt x="0" y="427281"/>
                  </a:lnTo>
                  <a:close/>
                </a:path>
              </a:pathLst>
            </a:custGeom>
            <a:solidFill>
              <a:srgbClr val="FFFFFF"/>
            </a:solidFill>
          </p:spPr>
        </p:sp>
        <p:sp>
          <p:nvSpPr>
            <p:cNvPr id="21" name="TextBox 21"/>
            <p:cNvSpPr txBox="1"/>
            <p:nvPr/>
          </p:nvSpPr>
          <p:spPr>
            <a:xfrm>
              <a:off x="0" y="-38100"/>
              <a:ext cx="1017815" cy="465381"/>
            </a:xfrm>
            <a:prstGeom prst="rect">
              <a:avLst/>
            </a:prstGeom>
          </p:spPr>
          <p:txBody>
            <a:bodyPr lIns="50800" tIns="50800" rIns="50800" bIns="50800" rtlCol="0" anchor="ctr"/>
            <a:lstStyle/>
            <a:p>
              <a:pPr algn="ctr">
                <a:lnSpc>
                  <a:spcPts val="2185"/>
                </a:lnSpc>
              </a:pPr>
              <a:endParaRPr/>
            </a:p>
          </p:txBody>
        </p:sp>
      </p:grpSp>
      <p:sp>
        <p:nvSpPr>
          <p:cNvPr id="22" name="TextBox 22"/>
          <p:cNvSpPr txBox="1"/>
          <p:nvPr/>
        </p:nvSpPr>
        <p:spPr>
          <a:xfrm>
            <a:off x="1316342" y="2556620"/>
            <a:ext cx="3656166" cy="528049"/>
          </a:xfrm>
          <a:prstGeom prst="rect">
            <a:avLst/>
          </a:prstGeom>
        </p:spPr>
        <p:txBody>
          <a:bodyPr lIns="0" tIns="0" rIns="0" bIns="0" rtlCol="0" anchor="t">
            <a:spAutoFit/>
          </a:bodyPr>
          <a:lstStyle/>
          <a:p>
            <a:pPr algn="ctr">
              <a:lnSpc>
                <a:spcPts val="4490"/>
              </a:lnSpc>
            </a:pPr>
            <a:r>
              <a:rPr lang="en-US" sz="3207">
                <a:solidFill>
                  <a:srgbClr val="FFFFFF"/>
                </a:solidFill>
                <a:latin typeface="Montserrat Bold"/>
              </a:rPr>
              <a:t>Churn Prediction</a:t>
            </a:r>
          </a:p>
        </p:txBody>
      </p:sp>
      <p:sp>
        <p:nvSpPr>
          <p:cNvPr id="23" name="TextBox 23"/>
          <p:cNvSpPr txBox="1"/>
          <p:nvPr/>
        </p:nvSpPr>
        <p:spPr>
          <a:xfrm>
            <a:off x="9005526" y="1751043"/>
            <a:ext cx="3008087" cy="1063972"/>
          </a:xfrm>
          <a:prstGeom prst="rect">
            <a:avLst/>
          </a:prstGeom>
        </p:spPr>
        <p:txBody>
          <a:bodyPr lIns="0" tIns="0" rIns="0" bIns="0" rtlCol="0" anchor="t">
            <a:spAutoFit/>
          </a:bodyPr>
          <a:lstStyle/>
          <a:p>
            <a:pPr algn="ctr">
              <a:lnSpc>
                <a:spcPts val="4047"/>
              </a:lnSpc>
            </a:pPr>
            <a:r>
              <a:rPr lang="en-US" sz="3854">
                <a:solidFill>
                  <a:srgbClr val="A8082B"/>
                </a:solidFill>
                <a:latin typeface="Poppins Bold"/>
              </a:rPr>
              <a:t>Data </a:t>
            </a:r>
          </a:p>
          <a:p>
            <a:pPr algn="ctr">
              <a:lnSpc>
                <a:spcPts val="4047"/>
              </a:lnSpc>
            </a:pPr>
            <a:r>
              <a:rPr lang="en-US" sz="3854">
                <a:solidFill>
                  <a:srgbClr val="A8082B"/>
                </a:solidFill>
                <a:latin typeface="Poppins Bold"/>
              </a:rPr>
              <a:t>Preparation</a:t>
            </a:r>
          </a:p>
        </p:txBody>
      </p:sp>
      <p:grpSp>
        <p:nvGrpSpPr>
          <p:cNvPr id="24" name="Group 24"/>
          <p:cNvGrpSpPr/>
          <p:nvPr/>
        </p:nvGrpSpPr>
        <p:grpSpPr>
          <a:xfrm>
            <a:off x="8577312" y="3968714"/>
            <a:ext cx="3864515" cy="1622332"/>
            <a:chOff x="0" y="0"/>
            <a:chExt cx="1017815" cy="427281"/>
          </a:xfrm>
        </p:grpSpPr>
        <p:sp>
          <p:nvSpPr>
            <p:cNvPr id="25" name="Freeform 25"/>
            <p:cNvSpPr/>
            <p:nvPr/>
          </p:nvSpPr>
          <p:spPr>
            <a:xfrm>
              <a:off x="0" y="0"/>
              <a:ext cx="1017815" cy="427281"/>
            </a:xfrm>
            <a:custGeom>
              <a:avLst/>
              <a:gdLst/>
              <a:ahLst/>
              <a:cxnLst/>
              <a:rect l="l" t="t" r="r" b="b"/>
              <a:pathLst>
                <a:path w="1017815" h="427281">
                  <a:moveTo>
                    <a:pt x="0" y="0"/>
                  </a:moveTo>
                  <a:lnTo>
                    <a:pt x="1017815" y="0"/>
                  </a:lnTo>
                  <a:lnTo>
                    <a:pt x="1017815" y="427281"/>
                  </a:lnTo>
                  <a:lnTo>
                    <a:pt x="0" y="427281"/>
                  </a:lnTo>
                  <a:close/>
                </a:path>
              </a:pathLst>
            </a:custGeom>
            <a:solidFill>
              <a:srgbClr val="FFFFFF"/>
            </a:solidFill>
          </p:spPr>
        </p:sp>
        <p:sp>
          <p:nvSpPr>
            <p:cNvPr id="26" name="TextBox 26"/>
            <p:cNvSpPr txBox="1"/>
            <p:nvPr/>
          </p:nvSpPr>
          <p:spPr>
            <a:xfrm>
              <a:off x="0" y="-38100"/>
              <a:ext cx="1017815" cy="465381"/>
            </a:xfrm>
            <a:prstGeom prst="rect">
              <a:avLst/>
            </a:prstGeom>
          </p:spPr>
          <p:txBody>
            <a:bodyPr lIns="50800" tIns="50800" rIns="50800" bIns="50800" rtlCol="0" anchor="ctr"/>
            <a:lstStyle/>
            <a:p>
              <a:pPr algn="ctr">
                <a:lnSpc>
                  <a:spcPts val="2185"/>
                </a:lnSpc>
              </a:pPr>
              <a:endParaRPr/>
            </a:p>
          </p:txBody>
        </p:sp>
      </p:grpSp>
      <p:sp>
        <p:nvSpPr>
          <p:cNvPr id="27" name="TextBox 27"/>
          <p:cNvSpPr txBox="1"/>
          <p:nvPr/>
        </p:nvSpPr>
        <p:spPr>
          <a:xfrm>
            <a:off x="9264284" y="4382875"/>
            <a:ext cx="2490571" cy="683094"/>
          </a:xfrm>
          <a:prstGeom prst="rect">
            <a:avLst/>
          </a:prstGeom>
        </p:spPr>
        <p:txBody>
          <a:bodyPr lIns="0" tIns="0" rIns="0" bIns="0" rtlCol="0" anchor="t">
            <a:spAutoFit/>
          </a:bodyPr>
          <a:lstStyle/>
          <a:p>
            <a:pPr algn="ctr">
              <a:lnSpc>
                <a:spcPts val="5396"/>
              </a:lnSpc>
            </a:pPr>
            <a:r>
              <a:rPr lang="en-US" sz="3854">
                <a:solidFill>
                  <a:srgbClr val="A8082B"/>
                </a:solidFill>
                <a:latin typeface="Poppins Bold"/>
              </a:rPr>
              <a:t>Modelling</a:t>
            </a:r>
          </a:p>
        </p:txBody>
      </p:sp>
      <p:grpSp>
        <p:nvGrpSpPr>
          <p:cNvPr id="28" name="Group 28"/>
          <p:cNvGrpSpPr/>
          <p:nvPr/>
        </p:nvGrpSpPr>
        <p:grpSpPr>
          <a:xfrm>
            <a:off x="8577312" y="6446440"/>
            <a:ext cx="3864515" cy="1622332"/>
            <a:chOff x="0" y="0"/>
            <a:chExt cx="1017815" cy="427281"/>
          </a:xfrm>
        </p:grpSpPr>
        <p:sp>
          <p:nvSpPr>
            <p:cNvPr id="29" name="Freeform 29"/>
            <p:cNvSpPr/>
            <p:nvPr/>
          </p:nvSpPr>
          <p:spPr>
            <a:xfrm>
              <a:off x="0" y="0"/>
              <a:ext cx="1017815" cy="427281"/>
            </a:xfrm>
            <a:custGeom>
              <a:avLst/>
              <a:gdLst/>
              <a:ahLst/>
              <a:cxnLst/>
              <a:rect l="l" t="t" r="r" b="b"/>
              <a:pathLst>
                <a:path w="1017815" h="427281">
                  <a:moveTo>
                    <a:pt x="0" y="0"/>
                  </a:moveTo>
                  <a:lnTo>
                    <a:pt x="1017815" y="0"/>
                  </a:lnTo>
                  <a:lnTo>
                    <a:pt x="1017815" y="427281"/>
                  </a:lnTo>
                  <a:lnTo>
                    <a:pt x="0" y="427281"/>
                  </a:lnTo>
                  <a:close/>
                </a:path>
              </a:pathLst>
            </a:custGeom>
            <a:solidFill>
              <a:srgbClr val="FFFFFF"/>
            </a:solidFill>
          </p:spPr>
        </p:sp>
        <p:sp>
          <p:nvSpPr>
            <p:cNvPr id="30" name="TextBox 30"/>
            <p:cNvSpPr txBox="1"/>
            <p:nvPr/>
          </p:nvSpPr>
          <p:spPr>
            <a:xfrm>
              <a:off x="0" y="-38100"/>
              <a:ext cx="1017815" cy="465381"/>
            </a:xfrm>
            <a:prstGeom prst="rect">
              <a:avLst/>
            </a:prstGeom>
          </p:spPr>
          <p:txBody>
            <a:bodyPr lIns="50800" tIns="50800" rIns="50800" bIns="50800" rtlCol="0" anchor="ctr"/>
            <a:lstStyle/>
            <a:p>
              <a:pPr algn="ctr">
                <a:lnSpc>
                  <a:spcPts val="2185"/>
                </a:lnSpc>
              </a:pPr>
              <a:endParaRPr/>
            </a:p>
          </p:txBody>
        </p:sp>
      </p:grpSp>
      <p:sp>
        <p:nvSpPr>
          <p:cNvPr id="31" name="TextBox 31"/>
          <p:cNvSpPr txBox="1"/>
          <p:nvPr/>
        </p:nvSpPr>
        <p:spPr>
          <a:xfrm>
            <a:off x="9161963" y="6860601"/>
            <a:ext cx="2695212" cy="689235"/>
          </a:xfrm>
          <a:prstGeom prst="rect">
            <a:avLst/>
          </a:prstGeom>
        </p:spPr>
        <p:txBody>
          <a:bodyPr lIns="0" tIns="0" rIns="0" bIns="0" rtlCol="0" anchor="t">
            <a:spAutoFit/>
          </a:bodyPr>
          <a:lstStyle/>
          <a:p>
            <a:pPr algn="ctr">
              <a:lnSpc>
                <a:spcPts val="5396"/>
              </a:lnSpc>
            </a:pPr>
            <a:r>
              <a:rPr lang="en-US" sz="3854">
                <a:solidFill>
                  <a:srgbClr val="A8082B"/>
                </a:solidFill>
                <a:latin typeface="Poppins Bold"/>
              </a:rPr>
              <a:t>Evaluation</a:t>
            </a:r>
          </a:p>
        </p:txBody>
      </p:sp>
      <p:sp>
        <p:nvSpPr>
          <p:cNvPr id="32" name="TextBox 32"/>
          <p:cNvSpPr txBox="1"/>
          <p:nvPr/>
        </p:nvSpPr>
        <p:spPr>
          <a:xfrm>
            <a:off x="12757325" y="1515048"/>
            <a:ext cx="4086946" cy="1469287"/>
          </a:xfrm>
          <a:prstGeom prst="rect">
            <a:avLst/>
          </a:prstGeom>
        </p:spPr>
        <p:txBody>
          <a:bodyPr lIns="0" tIns="0" rIns="0" bIns="0" rtlCol="0" anchor="t">
            <a:spAutoFit/>
          </a:bodyPr>
          <a:lstStyle/>
          <a:p>
            <a:pPr algn="just">
              <a:lnSpc>
                <a:spcPts val="1957"/>
              </a:lnSpc>
            </a:pPr>
            <a:r>
              <a:rPr lang="en-US" sz="1398">
                <a:solidFill>
                  <a:srgbClr val="FFFFFF"/>
                </a:solidFill>
                <a:latin typeface="Poppins"/>
              </a:rPr>
              <a:t>Data diolah kemudian data dipisahkan menjadi set pelatihan dan pengujian dengan rasio 80:20. Terakhir, untuk mengatasi data yang tidak seimbang, teknik SMOTE digunakan untuk menyeimbangkan kelas dalam data pelatihan.</a:t>
            </a:r>
          </a:p>
        </p:txBody>
      </p:sp>
      <p:sp>
        <p:nvSpPr>
          <p:cNvPr id="33" name="TextBox 33"/>
          <p:cNvSpPr txBox="1"/>
          <p:nvPr/>
        </p:nvSpPr>
        <p:spPr>
          <a:xfrm>
            <a:off x="12757325" y="4007085"/>
            <a:ext cx="4086946" cy="1497965"/>
          </a:xfrm>
          <a:prstGeom prst="rect">
            <a:avLst/>
          </a:prstGeom>
        </p:spPr>
        <p:txBody>
          <a:bodyPr lIns="0" tIns="0" rIns="0" bIns="0" rtlCol="0" anchor="t">
            <a:spAutoFit/>
          </a:bodyPr>
          <a:lstStyle/>
          <a:p>
            <a:pPr algn="just">
              <a:lnSpc>
                <a:spcPts val="1960"/>
              </a:lnSpc>
            </a:pPr>
            <a:r>
              <a:rPr lang="en-US" sz="1400">
                <a:solidFill>
                  <a:srgbClr val="FFFFFF"/>
                </a:solidFill>
                <a:latin typeface="Poppins"/>
              </a:rPr>
              <a:t>Menggunakan berbagai model machine learning yang telah dikonfigurasi dengan set parameter spesifik dan siap dilatih dengan dataset pelatihan untuk memprediksi "churn" pelanggan.</a:t>
            </a:r>
          </a:p>
          <a:p>
            <a:pPr algn="just">
              <a:lnSpc>
                <a:spcPts val="1960"/>
              </a:lnSpc>
            </a:pPr>
            <a:endParaRPr lang="en-US" sz="1400">
              <a:solidFill>
                <a:srgbClr val="FFFFFF"/>
              </a:solidFill>
              <a:latin typeface="Poppins"/>
            </a:endParaRPr>
          </a:p>
        </p:txBody>
      </p:sp>
      <p:sp>
        <p:nvSpPr>
          <p:cNvPr id="34" name="TextBox 34"/>
          <p:cNvSpPr txBox="1"/>
          <p:nvPr/>
        </p:nvSpPr>
        <p:spPr>
          <a:xfrm>
            <a:off x="12785707" y="6484811"/>
            <a:ext cx="4058564" cy="1497965"/>
          </a:xfrm>
          <a:prstGeom prst="rect">
            <a:avLst/>
          </a:prstGeom>
        </p:spPr>
        <p:txBody>
          <a:bodyPr lIns="0" tIns="0" rIns="0" bIns="0" rtlCol="0" anchor="t">
            <a:spAutoFit/>
          </a:bodyPr>
          <a:lstStyle/>
          <a:p>
            <a:pPr algn="just">
              <a:lnSpc>
                <a:spcPts val="1960"/>
              </a:lnSpc>
            </a:pPr>
            <a:r>
              <a:rPr lang="en-US" sz="1400">
                <a:solidFill>
                  <a:srgbClr val="FFFFFF"/>
                </a:solidFill>
                <a:latin typeface="Poppins"/>
              </a:rPr>
              <a:t>Dalam rangka evaluasi performa model, digunakan beberapa metrik untuk menilai sejauh mana akurasi dan kapabilitas model dalam mengklasifikasikan data. Metrik tersebut adalah akurasi, AUC (Area  Under Curve), dan Classification Report.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5425225" y="601325"/>
            <a:ext cx="7437551" cy="980599"/>
            <a:chOff x="0" y="0"/>
            <a:chExt cx="1958861" cy="258265"/>
          </a:xfrm>
        </p:grpSpPr>
        <p:sp>
          <p:nvSpPr>
            <p:cNvPr id="4" name="Freeform 4"/>
            <p:cNvSpPr/>
            <p:nvPr/>
          </p:nvSpPr>
          <p:spPr>
            <a:xfrm>
              <a:off x="0" y="0"/>
              <a:ext cx="1958861" cy="258265"/>
            </a:xfrm>
            <a:custGeom>
              <a:avLst/>
              <a:gdLst/>
              <a:ahLst/>
              <a:cxnLst/>
              <a:rect l="l" t="t" r="r" b="b"/>
              <a:pathLst>
                <a:path w="1958861" h="258265">
                  <a:moveTo>
                    <a:pt x="1755661" y="0"/>
                  </a:moveTo>
                  <a:lnTo>
                    <a:pt x="0" y="0"/>
                  </a:lnTo>
                  <a:lnTo>
                    <a:pt x="0" y="258265"/>
                  </a:lnTo>
                  <a:lnTo>
                    <a:pt x="1755661" y="258265"/>
                  </a:lnTo>
                  <a:lnTo>
                    <a:pt x="1958861" y="129132"/>
                  </a:lnTo>
                  <a:lnTo>
                    <a:pt x="1755661" y="0"/>
                  </a:lnTo>
                  <a:close/>
                </a:path>
              </a:pathLst>
            </a:custGeom>
            <a:solidFill>
              <a:srgbClr val="A8082B"/>
            </a:solidFill>
          </p:spPr>
        </p:sp>
        <p:sp>
          <p:nvSpPr>
            <p:cNvPr id="5" name="TextBox 5"/>
            <p:cNvSpPr txBox="1"/>
            <p:nvPr/>
          </p:nvSpPr>
          <p:spPr>
            <a:xfrm>
              <a:off x="0" y="-38100"/>
              <a:ext cx="1844561" cy="296365"/>
            </a:xfrm>
            <a:prstGeom prst="rect">
              <a:avLst/>
            </a:prstGeom>
          </p:spPr>
          <p:txBody>
            <a:bodyPr lIns="50800" tIns="50800" rIns="50800" bIns="50800" rtlCol="0" anchor="ctr"/>
            <a:lstStyle/>
            <a:p>
              <a:pPr algn="ctr">
                <a:lnSpc>
                  <a:spcPts val="2185"/>
                </a:lnSpc>
              </a:pPr>
              <a:endParaRPr/>
            </a:p>
          </p:txBody>
        </p:sp>
      </p:grpSp>
      <p:grpSp>
        <p:nvGrpSpPr>
          <p:cNvPr id="6" name="Group 6"/>
          <p:cNvGrpSpPr/>
          <p:nvPr/>
        </p:nvGrpSpPr>
        <p:grpSpPr>
          <a:xfrm>
            <a:off x="458713" y="2105799"/>
            <a:ext cx="4038115" cy="6075402"/>
            <a:chOff x="0" y="0"/>
            <a:chExt cx="1063537" cy="1600106"/>
          </a:xfrm>
        </p:grpSpPr>
        <p:sp>
          <p:nvSpPr>
            <p:cNvPr id="7" name="Freeform 7"/>
            <p:cNvSpPr/>
            <p:nvPr/>
          </p:nvSpPr>
          <p:spPr>
            <a:xfrm>
              <a:off x="0" y="0"/>
              <a:ext cx="1063537" cy="1600106"/>
            </a:xfrm>
            <a:custGeom>
              <a:avLst/>
              <a:gdLst/>
              <a:ahLst/>
              <a:cxnLst/>
              <a:rect l="l" t="t" r="r" b="b"/>
              <a:pathLst>
                <a:path w="1063537" h="1600106">
                  <a:moveTo>
                    <a:pt x="0" y="0"/>
                  </a:moveTo>
                  <a:lnTo>
                    <a:pt x="1063537" y="0"/>
                  </a:lnTo>
                  <a:lnTo>
                    <a:pt x="1063537" y="1600106"/>
                  </a:lnTo>
                  <a:lnTo>
                    <a:pt x="0" y="1600106"/>
                  </a:lnTo>
                  <a:close/>
                </a:path>
              </a:pathLst>
            </a:custGeom>
            <a:solidFill>
              <a:srgbClr val="000000">
                <a:alpha val="0"/>
              </a:srgbClr>
            </a:solidFill>
            <a:ln w="38100" cap="sq">
              <a:solidFill>
                <a:srgbClr val="A8082B"/>
              </a:solidFill>
              <a:prstDash val="dash"/>
              <a:miter/>
            </a:ln>
          </p:spPr>
        </p:sp>
        <p:sp>
          <p:nvSpPr>
            <p:cNvPr id="8" name="TextBox 8"/>
            <p:cNvSpPr txBox="1"/>
            <p:nvPr/>
          </p:nvSpPr>
          <p:spPr>
            <a:xfrm>
              <a:off x="0" y="-38100"/>
              <a:ext cx="1063537" cy="1638206"/>
            </a:xfrm>
            <a:prstGeom prst="rect">
              <a:avLst/>
            </a:prstGeom>
          </p:spPr>
          <p:txBody>
            <a:bodyPr lIns="50800" tIns="50800" rIns="50800" bIns="50800" rtlCol="0" anchor="ctr"/>
            <a:lstStyle/>
            <a:p>
              <a:pPr algn="ctr">
                <a:lnSpc>
                  <a:spcPts val="2185"/>
                </a:lnSpc>
              </a:pPr>
              <a:endParaRPr/>
            </a:p>
          </p:txBody>
        </p:sp>
      </p:grpSp>
      <p:sp>
        <p:nvSpPr>
          <p:cNvPr id="9" name="Freeform 9"/>
          <p:cNvSpPr/>
          <p:nvPr/>
        </p:nvSpPr>
        <p:spPr>
          <a:xfrm>
            <a:off x="563488" y="2277257"/>
            <a:ext cx="3828565" cy="5729585"/>
          </a:xfrm>
          <a:custGeom>
            <a:avLst/>
            <a:gdLst/>
            <a:ahLst/>
            <a:cxnLst/>
            <a:rect l="l" t="t" r="r" b="b"/>
            <a:pathLst>
              <a:path w="3828565" h="5729585">
                <a:moveTo>
                  <a:pt x="0" y="0"/>
                </a:moveTo>
                <a:lnTo>
                  <a:pt x="3828566" y="0"/>
                </a:lnTo>
                <a:lnTo>
                  <a:pt x="3828566" y="5729585"/>
                </a:lnTo>
                <a:lnTo>
                  <a:pt x="0" y="5729585"/>
                </a:lnTo>
                <a:lnTo>
                  <a:pt x="0" y="0"/>
                </a:lnTo>
                <a:close/>
              </a:path>
            </a:pathLst>
          </a:custGeom>
          <a:blipFill>
            <a:blip r:embed="rId2"/>
            <a:stretch>
              <a:fillRect/>
            </a:stretch>
          </a:blipFill>
        </p:spPr>
      </p:sp>
      <p:graphicFrame>
        <p:nvGraphicFramePr>
          <p:cNvPr id="10" name="Table 10"/>
          <p:cNvGraphicFramePr>
            <a:graphicFrameLocks noGrp="1"/>
          </p:cNvGraphicFramePr>
          <p:nvPr/>
        </p:nvGraphicFramePr>
        <p:xfrm>
          <a:off x="5421453" y="2105799"/>
          <a:ext cx="12316121" cy="6072501"/>
        </p:xfrm>
        <a:graphic>
          <a:graphicData uri="http://schemas.openxmlformats.org/drawingml/2006/table">
            <a:tbl>
              <a:tblPr/>
              <a:tblGrid>
                <a:gridCol w="761081">
                  <a:extLst>
                    <a:ext uri="{9D8B030D-6E8A-4147-A177-3AD203B41FA5}">
                      <a16:colId xmlns:a16="http://schemas.microsoft.com/office/drawing/2014/main" val="20000"/>
                    </a:ext>
                  </a:extLst>
                </a:gridCol>
                <a:gridCol w="2888760">
                  <a:extLst>
                    <a:ext uri="{9D8B030D-6E8A-4147-A177-3AD203B41FA5}">
                      <a16:colId xmlns:a16="http://schemas.microsoft.com/office/drawing/2014/main" val="20001"/>
                    </a:ext>
                  </a:extLst>
                </a:gridCol>
                <a:gridCol w="8666280">
                  <a:extLst>
                    <a:ext uri="{9D8B030D-6E8A-4147-A177-3AD203B41FA5}">
                      <a16:colId xmlns:a16="http://schemas.microsoft.com/office/drawing/2014/main" val="20002"/>
                    </a:ext>
                  </a:extLst>
                </a:gridCol>
              </a:tblGrid>
              <a:tr h="814737">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07814">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43221">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6729">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185"/>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1" name="Group 11"/>
          <p:cNvGrpSpPr/>
          <p:nvPr/>
        </p:nvGrpSpPr>
        <p:grpSpPr>
          <a:xfrm>
            <a:off x="5421453" y="2108700"/>
            <a:ext cx="791305" cy="834603"/>
            <a:chOff x="0" y="0"/>
            <a:chExt cx="208410" cy="219813"/>
          </a:xfrm>
        </p:grpSpPr>
        <p:sp>
          <p:nvSpPr>
            <p:cNvPr id="12" name="Freeform 12"/>
            <p:cNvSpPr/>
            <p:nvPr/>
          </p:nvSpPr>
          <p:spPr>
            <a:xfrm>
              <a:off x="0" y="0"/>
              <a:ext cx="208410" cy="219813"/>
            </a:xfrm>
            <a:custGeom>
              <a:avLst/>
              <a:gdLst/>
              <a:ahLst/>
              <a:cxnLst/>
              <a:rect l="l" t="t" r="r" b="b"/>
              <a:pathLst>
                <a:path w="208410" h="219813">
                  <a:moveTo>
                    <a:pt x="0" y="0"/>
                  </a:moveTo>
                  <a:lnTo>
                    <a:pt x="208410" y="0"/>
                  </a:lnTo>
                  <a:lnTo>
                    <a:pt x="208410" y="219813"/>
                  </a:lnTo>
                  <a:lnTo>
                    <a:pt x="0" y="219813"/>
                  </a:lnTo>
                  <a:close/>
                </a:path>
              </a:pathLst>
            </a:custGeom>
            <a:solidFill>
              <a:srgbClr val="00193B"/>
            </a:solidFill>
          </p:spPr>
        </p:sp>
        <p:sp>
          <p:nvSpPr>
            <p:cNvPr id="13" name="TextBox 13"/>
            <p:cNvSpPr txBox="1"/>
            <p:nvPr/>
          </p:nvSpPr>
          <p:spPr>
            <a:xfrm>
              <a:off x="0" y="-38100"/>
              <a:ext cx="208410" cy="257913"/>
            </a:xfrm>
            <a:prstGeom prst="rect">
              <a:avLst/>
            </a:prstGeom>
          </p:spPr>
          <p:txBody>
            <a:bodyPr lIns="50800" tIns="50800" rIns="50800" bIns="50800" rtlCol="0" anchor="ctr"/>
            <a:lstStyle/>
            <a:p>
              <a:pPr algn="ctr">
                <a:lnSpc>
                  <a:spcPts val="2185"/>
                </a:lnSpc>
              </a:pPr>
              <a:endParaRPr/>
            </a:p>
          </p:txBody>
        </p:sp>
      </p:grpSp>
      <p:grpSp>
        <p:nvGrpSpPr>
          <p:cNvPr id="14" name="Group 14"/>
          <p:cNvGrpSpPr/>
          <p:nvPr/>
        </p:nvGrpSpPr>
        <p:grpSpPr>
          <a:xfrm>
            <a:off x="6212758" y="2108700"/>
            <a:ext cx="2866609" cy="834603"/>
            <a:chOff x="0" y="0"/>
            <a:chExt cx="754992" cy="219813"/>
          </a:xfrm>
        </p:grpSpPr>
        <p:sp>
          <p:nvSpPr>
            <p:cNvPr id="15" name="Freeform 15"/>
            <p:cNvSpPr/>
            <p:nvPr/>
          </p:nvSpPr>
          <p:spPr>
            <a:xfrm>
              <a:off x="0" y="0"/>
              <a:ext cx="754992" cy="219813"/>
            </a:xfrm>
            <a:custGeom>
              <a:avLst/>
              <a:gdLst/>
              <a:ahLst/>
              <a:cxnLst/>
              <a:rect l="l" t="t" r="r" b="b"/>
              <a:pathLst>
                <a:path w="754992" h="219813">
                  <a:moveTo>
                    <a:pt x="0" y="0"/>
                  </a:moveTo>
                  <a:lnTo>
                    <a:pt x="754992" y="0"/>
                  </a:lnTo>
                  <a:lnTo>
                    <a:pt x="754992" y="219813"/>
                  </a:lnTo>
                  <a:lnTo>
                    <a:pt x="0" y="219813"/>
                  </a:lnTo>
                  <a:close/>
                </a:path>
              </a:pathLst>
            </a:custGeom>
            <a:solidFill>
              <a:srgbClr val="00193B"/>
            </a:solidFill>
          </p:spPr>
        </p:sp>
        <p:sp>
          <p:nvSpPr>
            <p:cNvPr id="16" name="TextBox 16"/>
            <p:cNvSpPr txBox="1"/>
            <p:nvPr/>
          </p:nvSpPr>
          <p:spPr>
            <a:xfrm>
              <a:off x="0" y="-38100"/>
              <a:ext cx="754992" cy="257913"/>
            </a:xfrm>
            <a:prstGeom prst="rect">
              <a:avLst/>
            </a:prstGeom>
          </p:spPr>
          <p:txBody>
            <a:bodyPr lIns="50800" tIns="50800" rIns="50800" bIns="50800" rtlCol="0" anchor="ctr"/>
            <a:lstStyle/>
            <a:p>
              <a:pPr algn="ctr">
                <a:lnSpc>
                  <a:spcPts val="2185"/>
                </a:lnSpc>
              </a:pPr>
              <a:endParaRPr/>
            </a:p>
          </p:txBody>
        </p:sp>
      </p:grpSp>
      <p:grpSp>
        <p:nvGrpSpPr>
          <p:cNvPr id="17" name="Group 17"/>
          <p:cNvGrpSpPr/>
          <p:nvPr/>
        </p:nvGrpSpPr>
        <p:grpSpPr>
          <a:xfrm>
            <a:off x="9079368" y="2108700"/>
            <a:ext cx="8658206" cy="834603"/>
            <a:chOff x="0" y="0"/>
            <a:chExt cx="2280351" cy="219813"/>
          </a:xfrm>
        </p:grpSpPr>
        <p:sp>
          <p:nvSpPr>
            <p:cNvPr id="18" name="Freeform 18"/>
            <p:cNvSpPr/>
            <p:nvPr/>
          </p:nvSpPr>
          <p:spPr>
            <a:xfrm>
              <a:off x="0" y="0"/>
              <a:ext cx="2280351" cy="219813"/>
            </a:xfrm>
            <a:custGeom>
              <a:avLst/>
              <a:gdLst/>
              <a:ahLst/>
              <a:cxnLst/>
              <a:rect l="l" t="t" r="r" b="b"/>
              <a:pathLst>
                <a:path w="2280351" h="219813">
                  <a:moveTo>
                    <a:pt x="0" y="0"/>
                  </a:moveTo>
                  <a:lnTo>
                    <a:pt x="2280351" y="0"/>
                  </a:lnTo>
                  <a:lnTo>
                    <a:pt x="2280351" y="219813"/>
                  </a:lnTo>
                  <a:lnTo>
                    <a:pt x="0" y="219813"/>
                  </a:lnTo>
                  <a:close/>
                </a:path>
              </a:pathLst>
            </a:custGeom>
            <a:solidFill>
              <a:srgbClr val="00193B"/>
            </a:solidFill>
          </p:spPr>
        </p:sp>
        <p:sp>
          <p:nvSpPr>
            <p:cNvPr id="19" name="TextBox 19"/>
            <p:cNvSpPr txBox="1"/>
            <p:nvPr/>
          </p:nvSpPr>
          <p:spPr>
            <a:xfrm>
              <a:off x="0" y="-38100"/>
              <a:ext cx="2280351" cy="257913"/>
            </a:xfrm>
            <a:prstGeom prst="rect">
              <a:avLst/>
            </a:prstGeom>
          </p:spPr>
          <p:txBody>
            <a:bodyPr lIns="50800" tIns="50800" rIns="50800" bIns="50800" rtlCol="0" anchor="ctr"/>
            <a:lstStyle/>
            <a:p>
              <a:pPr algn="ctr">
                <a:lnSpc>
                  <a:spcPts val="2185"/>
                </a:lnSpc>
              </a:pPr>
              <a:endParaRPr/>
            </a:p>
          </p:txBody>
        </p:sp>
      </p:grpSp>
      <p:sp>
        <p:nvSpPr>
          <p:cNvPr id="20" name="TextBox 20"/>
          <p:cNvSpPr txBox="1"/>
          <p:nvPr/>
        </p:nvSpPr>
        <p:spPr>
          <a:xfrm>
            <a:off x="5723775" y="704416"/>
            <a:ext cx="6426109" cy="698216"/>
          </a:xfrm>
          <a:prstGeom prst="rect">
            <a:avLst/>
          </a:prstGeom>
        </p:spPr>
        <p:txBody>
          <a:bodyPr lIns="0" tIns="0" rIns="0" bIns="0" rtlCol="0" anchor="t">
            <a:spAutoFit/>
          </a:bodyPr>
          <a:lstStyle/>
          <a:p>
            <a:pPr algn="ctr">
              <a:lnSpc>
                <a:spcPts val="5812"/>
              </a:lnSpc>
            </a:pPr>
            <a:r>
              <a:rPr lang="en-US" sz="4152">
                <a:solidFill>
                  <a:srgbClr val="FFFFFF"/>
                </a:solidFill>
                <a:latin typeface="Montserrat Bold"/>
              </a:rPr>
              <a:t>Segmentasi Pelanggan</a:t>
            </a:r>
          </a:p>
        </p:txBody>
      </p:sp>
      <p:sp>
        <p:nvSpPr>
          <p:cNvPr id="21" name="TextBox 21"/>
          <p:cNvSpPr txBox="1"/>
          <p:nvPr/>
        </p:nvSpPr>
        <p:spPr>
          <a:xfrm>
            <a:off x="554663" y="-211365"/>
            <a:ext cx="4091867" cy="2131417"/>
          </a:xfrm>
          <a:prstGeom prst="rect">
            <a:avLst/>
          </a:prstGeom>
        </p:spPr>
        <p:txBody>
          <a:bodyPr wrap="square" lIns="0" tIns="0" rIns="0" bIns="0" rtlCol="0" anchor="t">
            <a:spAutoFit/>
          </a:bodyPr>
          <a:lstStyle/>
          <a:p>
            <a:pPr algn="ctr">
              <a:lnSpc>
                <a:spcPts val="17478"/>
              </a:lnSpc>
            </a:pPr>
            <a:r>
              <a:rPr lang="en-US" sz="12484" dirty="0">
                <a:solidFill>
                  <a:srgbClr val="A8082B"/>
                </a:solidFill>
                <a:latin typeface="Poppins Bold"/>
              </a:rPr>
              <a:t>Hasil</a:t>
            </a:r>
          </a:p>
        </p:txBody>
      </p:sp>
      <p:sp>
        <p:nvSpPr>
          <p:cNvPr id="22" name="TextBox 22"/>
          <p:cNvSpPr txBox="1"/>
          <p:nvPr/>
        </p:nvSpPr>
        <p:spPr>
          <a:xfrm>
            <a:off x="5571156" y="2343162"/>
            <a:ext cx="491900" cy="318055"/>
          </a:xfrm>
          <a:prstGeom prst="rect">
            <a:avLst/>
          </a:prstGeom>
        </p:spPr>
        <p:txBody>
          <a:bodyPr lIns="0" tIns="0" rIns="0" bIns="0" rtlCol="0" anchor="t">
            <a:spAutoFit/>
          </a:bodyPr>
          <a:lstStyle/>
          <a:p>
            <a:pPr algn="ctr">
              <a:lnSpc>
                <a:spcPts val="2486"/>
              </a:lnSpc>
            </a:pPr>
            <a:r>
              <a:rPr lang="en-US" sz="1775">
                <a:solidFill>
                  <a:srgbClr val="FFFFFF"/>
                </a:solidFill>
                <a:latin typeface="Poppins Bold"/>
              </a:rPr>
              <a:t>Tipe</a:t>
            </a:r>
          </a:p>
        </p:txBody>
      </p:sp>
      <p:sp>
        <p:nvSpPr>
          <p:cNvPr id="23" name="TextBox 23"/>
          <p:cNvSpPr txBox="1"/>
          <p:nvPr/>
        </p:nvSpPr>
        <p:spPr>
          <a:xfrm>
            <a:off x="6768321" y="2343162"/>
            <a:ext cx="1605782" cy="318055"/>
          </a:xfrm>
          <a:prstGeom prst="rect">
            <a:avLst/>
          </a:prstGeom>
        </p:spPr>
        <p:txBody>
          <a:bodyPr lIns="0" tIns="0" rIns="0" bIns="0" rtlCol="0" anchor="t">
            <a:spAutoFit/>
          </a:bodyPr>
          <a:lstStyle/>
          <a:p>
            <a:pPr algn="ctr">
              <a:lnSpc>
                <a:spcPts val="2486"/>
              </a:lnSpc>
            </a:pPr>
            <a:r>
              <a:rPr lang="en-US" sz="1775">
                <a:solidFill>
                  <a:srgbClr val="FFFFFF"/>
                </a:solidFill>
                <a:latin typeface="Poppins Bold"/>
              </a:rPr>
              <a:t>Nama Cluster</a:t>
            </a:r>
          </a:p>
        </p:txBody>
      </p:sp>
      <p:sp>
        <p:nvSpPr>
          <p:cNvPr id="24" name="TextBox 24"/>
          <p:cNvSpPr txBox="1"/>
          <p:nvPr/>
        </p:nvSpPr>
        <p:spPr>
          <a:xfrm>
            <a:off x="12243152" y="2343162"/>
            <a:ext cx="2330638" cy="318055"/>
          </a:xfrm>
          <a:prstGeom prst="rect">
            <a:avLst/>
          </a:prstGeom>
        </p:spPr>
        <p:txBody>
          <a:bodyPr lIns="0" tIns="0" rIns="0" bIns="0" rtlCol="0" anchor="t">
            <a:spAutoFit/>
          </a:bodyPr>
          <a:lstStyle/>
          <a:p>
            <a:pPr algn="ctr">
              <a:lnSpc>
                <a:spcPts val="2486"/>
              </a:lnSpc>
            </a:pPr>
            <a:r>
              <a:rPr lang="en-US" sz="1775">
                <a:solidFill>
                  <a:srgbClr val="FFFFFF"/>
                </a:solidFill>
                <a:latin typeface="Poppins Bold"/>
              </a:rPr>
              <a:t>Rekomendasi Bisnis</a:t>
            </a:r>
          </a:p>
        </p:txBody>
      </p:sp>
      <p:sp>
        <p:nvSpPr>
          <p:cNvPr id="25" name="TextBox 25"/>
          <p:cNvSpPr txBox="1"/>
          <p:nvPr/>
        </p:nvSpPr>
        <p:spPr>
          <a:xfrm>
            <a:off x="5696435" y="3457653"/>
            <a:ext cx="241340" cy="520036"/>
          </a:xfrm>
          <a:prstGeom prst="rect">
            <a:avLst/>
          </a:prstGeom>
        </p:spPr>
        <p:txBody>
          <a:bodyPr lIns="0" tIns="0" rIns="0" bIns="0" rtlCol="0" anchor="t">
            <a:spAutoFit/>
          </a:bodyPr>
          <a:lstStyle/>
          <a:p>
            <a:pPr algn="ctr">
              <a:lnSpc>
                <a:spcPts val="4080"/>
              </a:lnSpc>
            </a:pPr>
            <a:r>
              <a:rPr lang="en-US" sz="2914">
                <a:solidFill>
                  <a:srgbClr val="00193B"/>
                </a:solidFill>
                <a:latin typeface="Poppins Bold"/>
              </a:rPr>
              <a:t>0</a:t>
            </a:r>
          </a:p>
        </p:txBody>
      </p:sp>
      <p:sp>
        <p:nvSpPr>
          <p:cNvPr id="26" name="TextBox 26"/>
          <p:cNvSpPr txBox="1"/>
          <p:nvPr/>
        </p:nvSpPr>
        <p:spPr>
          <a:xfrm>
            <a:off x="5747488" y="4949239"/>
            <a:ext cx="139235" cy="520036"/>
          </a:xfrm>
          <a:prstGeom prst="rect">
            <a:avLst/>
          </a:prstGeom>
        </p:spPr>
        <p:txBody>
          <a:bodyPr lIns="0" tIns="0" rIns="0" bIns="0" rtlCol="0" anchor="t">
            <a:spAutoFit/>
          </a:bodyPr>
          <a:lstStyle/>
          <a:p>
            <a:pPr algn="ctr">
              <a:lnSpc>
                <a:spcPts val="4080"/>
              </a:lnSpc>
            </a:pPr>
            <a:r>
              <a:rPr lang="en-US" sz="2914">
                <a:solidFill>
                  <a:srgbClr val="00193B"/>
                </a:solidFill>
                <a:latin typeface="Poppins Bold"/>
              </a:rPr>
              <a:t>1</a:t>
            </a:r>
          </a:p>
        </p:txBody>
      </p:sp>
      <p:sp>
        <p:nvSpPr>
          <p:cNvPr id="27" name="TextBox 27"/>
          <p:cNvSpPr txBox="1"/>
          <p:nvPr/>
        </p:nvSpPr>
        <p:spPr>
          <a:xfrm>
            <a:off x="5711421" y="6972693"/>
            <a:ext cx="211370" cy="520036"/>
          </a:xfrm>
          <a:prstGeom prst="rect">
            <a:avLst/>
          </a:prstGeom>
        </p:spPr>
        <p:txBody>
          <a:bodyPr lIns="0" tIns="0" rIns="0" bIns="0" rtlCol="0" anchor="t">
            <a:spAutoFit/>
          </a:bodyPr>
          <a:lstStyle/>
          <a:p>
            <a:pPr algn="ctr">
              <a:lnSpc>
                <a:spcPts val="4080"/>
              </a:lnSpc>
            </a:pPr>
            <a:r>
              <a:rPr lang="en-US" sz="2914">
                <a:solidFill>
                  <a:srgbClr val="00193B"/>
                </a:solidFill>
                <a:latin typeface="Poppins Bold"/>
              </a:rPr>
              <a:t>2</a:t>
            </a:r>
          </a:p>
        </p:txBody>
      </p:sp>
      <p:sp>
        <p:nvSpPr>
          <p:cNvPr id="28" name="TextBox 28"/>
          <p:cNvSpPr txBox="1"/>
          <p:nvPr/>
        </p:nvSpPr>
        <p:spPr>
          <a:xfrm>
            <a:off x="6529856" y="3259721"/>
            <a:ext cx="2232413" cy="274132"/>
          </a:xfrm>
          <a:prstGeom prst="rect">
            <a:avLst/>
          </a:prstGeom>
        </p:spPr>
        <p:txBody>
          <a:bodyPr lIns="0" tIns="0" rIns="0" bIns="0" rtlCol="0" anchor="t">
            <a:spAutoFit/>
          </a:bodyPr>
          <a:lstStyle/>
          <a:p>
            <a:pPr algn="ctr">
              <a:lnSpc>
                <a:spcPts val="2170"/>
              </a:lnSpc>
            </a:pPr>
            <a:r>
              <a:rPr lang="en-US" sz="1550">
                <a:solidFill>
                  <a:srgbClr val="00193B"/>
                </a:solidFill>
                <a:latin typeface="Poppins Bold"/>
              </a:rPr>
              <a:t>Pelanggan Menengah</a:t>
            </a:r>
          </a:p>
        </p:txBody>
      </p:sp>
      <p:sp>
        <p:nvSpPr>
          <p:cNvPr id="29" name="TextBox 29"/>
          <p:cNvSpPr txBox="1"/>
          <p:nvPr/>
        </p:nvSpPr>
        <p:spPr>
          <a:xfrm>
            <a:off x="6529856" y="3635908"/>
            <a:ext cx="2232413" cy="369427"/>
          </a:xfrm>
          <a:prstGeom prst="rect">
            <a:avLst/>
          </a:prstGeom>
        </p:spPr>
        <p:txBody>
          <a:bodyPr lIns="0" tIns="0" rIns="0" bIns="0" rtlCol="0" anchor="t">
            <a:spAutoFit/>
          </a:bodyPr>
          <a:lstStyle/>
          <a:p>
            <a:pPr algn="just">
              <a:lnSpc>
                <a:spcPts val="992"/>
              </a:lnSpc>
            </a:pPr>
            <a:r>
              <a:rPr lang="en-US" sz="709">
                <a:solidFill>
                  <a:srgbClr val="000000"/>
                </a:solidFill>
                <a:latin typeface="Poppins"/>
              </a:rPr>
              <a:t>Masa berlangganan rata-rata sebesar 33,653 bulan, pelanggan ini menghabiskan sekitar Rp83.934 setiap bulannya</a:t>
            </a:r>
          </a:p>
        </p:txBody>
      </p:sp>
      <p:sp>
        <p:nvSpPr>
          <p:cNvPr id="30" name="TextBox 30"/>
          <p:cNvSpPr txBox="1"/>
          <p:nvPr/>
        </p:nvSpPr>
        <p:spPr>
          <a:xfrm>
            <a:off x="9412252" y="3216428"/>
            <a:ext cx="8019358" cy="1286852"/>
          </a:xfrm>
          <a:prstGeom prst="rect">
            <a:avLst/>
          </a:prstGeom>
        </p:spPr>
        <p:txBody>
          <a:bodyPr lIns="0" tIns="0" rIns="0" bIns="0" rtlCol="0" anchor="t">
            <a:spAutoFit/>
          </a:bodyPr>
          <a:lstStyle/>
          <a:p>
            <a:pPr marL="315546" lvl="1" indent="-157773">
              <a:lnSpc>
                <a:spcPts val="2046"/>
              </a:lnSpc>
              <a:buFont typeface="Arial"/>
              <a:buChar char="•"/>
            </a:pPr>
            <a:r>
              <a:rPr lang="en-US" sz="1461">
                <a:solidFill>
                  <a:srgbClr val="000000"/>
                </a:solidFill>
                <a:latin typeface="Poppins"/>
              </a:rPr>
              <a:t>Tawarkan </a:t>
            </a:r>
            <a:r>
              <a:rPr lang="en-US" sz="1461">
                <a:solidFill>
                  <a:srgbClr val="000000"/>
                </a:solidFill>
                <a:latin typeface="Poppins Bold"/>
              </a:rPr>
              <a:t>program loyalitas</a:t>
            </a:r>
            <a:r>
              <a:rPr lang="en-US" sz="1461">
                <a:solidFill>
                  <a:srgbClr val="000000"/>
                </a:solidFill>
                <a:latin typeface="Poppins"/>
              </a:rPr>
              <a:t> untuk meningkatkan retensi dan engagement.</a:t>
            </a:r>
          </a:p>
          <a:p>
            <a:pPr marL="315546" lvl="1" indent="-157773">
              <a:lnSpc>
                <a:spcPts val="2046"/>
              </a:lnSpc>
              <a:buFont typeface="Arial"/>
              <a:buChar char="•"/>
            </a:pPr>
            <a:r>
              <a:rPr lang="en-US" sz="1461">
                <a:solidFill>
                  <a:srgbClr val="000000"/>
                </a:solidFill>
                <a:latin typeface="Poppins"/>
              </a:rPr>
              <a:t>Tingkatkan up-sell dengan menawarkan </a:t>
            </a:r>
            <a:r>
              <a:rPr lang="en-US" sz="1461">
                <a:solidFill>
                  <a:srgbClr val="000000"/>
                </a:solidFill>
                <a:latin typeface="Poppins Bold"/>
              </a:rPr>
              <a:t>bundling produk</a:t>
            </a:r>
            <a:r>
              <a:rPr lang="en-US" sz="1461">
                <a:solidFill>
                  <a:srgbClr val="000000"/>
                </a:solidFill>
                <a:latin typeface="Poppins"/>
              </a:rPr>
              <a:t> game dan musik.</a:t>
            </a:r>
          </a:p>
          <a:p>
            <a:pPr marL="315546" lvl="1" indent="-157773">
              <a:lnSpc>
                <a:spcPts val="2046"/>
              </a:lnSpc>
              <a:buFont typeface="Arial"/>
              <a:buChar char="•"/>
            </a:pPr>
            <a:r>
              <a:rPr lang="en-US" sz="1461">
                <a:solidFill>
                  <a:srgbClr val="000000"/>
                </a:solidFill>
                <a:latin typeface="Poppins"/>
              </a:rPr>
              <a:t>Lakukan </a:t>
            </a:r>
            <a:r>
              <a:rPr lang="en-US" sz="1461">
                <a:solidFill>
                  <a:srgbClr val="000000"/>
                </a:solidFill>
                <a:latin typeface="Poppins Bold"/>
              </a:rPr>
              <a:t>survei kepuasan</a:t>
            </a:r>
            <a:r>
              <a:rPr lang="en-US" sz="1461">
                <a:solidFill>
                  <a:srgbClr val="000000"/>
                </a:solidFill>
                <a:latin typeface="Poppins"/>
              </a:rPr>
              <a:t> pelanggan untuk mengetahui area yang bisa ditingkatkan.</a:t>
            </a:r>
          </a:p>
          <a:p>
            <a:pPr>
              <a:lnSpc>
                <a:spcPts val="2046"/>
              </a:lnSpc>
            </a:pPr>
            <a:endParaRPr lang="en-US" sz="1461">
              <a:solidFill>
                <a:srgbClr val="000000"/>
              </a:solidFill>
              <a:latin typeface="Poppins"/>
            </a:endParaRPr>
          </a:p>
        </p:txBody>
      </p:sp>
      <p:sp>
        <p:nvSpPr>
          <p:cNvPr id="31" name="TextBox 31"/>
          <p:cNvSpPr txBox="1"/>
          <p:nvPr/>
        </p:nvSpPr>
        <p:spPr>
          <a:xfrm>
            <a:off x="6477000" y="4824485"/>
            <a:ext cx="2285269" cy="305148"/>
          </a:xfrm>
          <a:prstGeom prst="rect">
            <a:avLst/>
          </a:prstGeom>
        </p:spPr>
        <p:txBody>
          <a:bodyPr wrap="square" lIns="0" tIns="0" rIns="0" bIns="0" rtlCol="0" anchor="t">
            <a:spAutoFit/>
          </a:bodyPr>
          <a:lstStyle/>
          <a:p>
            <a:pPr algn="ctr">
              <a:lnSpc>
                <a:spcPts val="2522"/>
              </a:lnSpc>
            </a:pPr>
            <a:r>
              <a:rPr lang="en-US" sz="1801" dirty="0" err="1">
                <a:solidFill>
                  <a:srgbClr val="00193B"/>
                </a:solidFill>
                <a:latin typeface="Poppins Bold"/>
              </a:rPr>
              <a:t>Pelanggan</a:t>
            </a:r>
            <a:r>
              <a:rPr lang="en-US" sz="1801" dirty="0">
                <a:solidFill>
                  <a:srgbClr val="00193B"/>
                </a:solidFill>
                <a:latin typeface="Poppins Bold"/>
              </a:rPr>
              <a:t> </a:t>
            </a:r>
            <a:r>
              <a:rPr lang="en-US" sz="1801" dirty="0" err="1">
                <a:solidFill>
                  <a:srgbClr val="00193B"/>
                </a:solidFill>
                <a:latin typeface="Poppins Bold"/>
              </a:rPr>
              <a:t>Pemula</a:t>
            </a:r>
            <a:endParaRPr lang="en-US" sz="1801" dirty="0">
              <a:solidFill>
                <a:srgbClr val="00193B"/>
              </a:solidFill>
              <a:latin typeface="Poppins Bold"/>
            </a:endParaRPr>
          </a:p>
        </p:txBody>
      </p:sp>
      <p:sp>
        <p:nvSpPr>
          <p:cNvPr id="32" name="TextBox 32"/>
          <p:cNvSpPr txBox="1"/>
          <p:nvPr/>
        </p:nvSpPr>
        <p:spPr>
          <a:xfrm>
            <a:off x="6533281" y="5275038"/>
            <a:ext cx="2232413" cy="369427"/>
          </a:xfrm>
          <a:prstGeom prst="rect">
            <a:avLst/>
          </a:prstGeom>
        </p:spPr>
        <p:txBody>
          <a:bodyPr lIns="0" tIns="0" rIns="0" bIns="0" rtlCol="0" anchor="t">
            <a:spAutoFit/>
          </a:bodyPr>
          <a:lstStyle/>
          <a:p>
            <a:pPr algn="just">
              <a:lnSpc>
                <a:spcPts val="992"/>
              </a:lnSpc>
            </a:pPr>
            <a:r>
              <a:rPr lang="en-US" sz="709">
                <a:solidFill>
                  <a:srgbClr val="000000"/>
                </a:solidFill>
                <a:latin typeface="Poppins"/>
              </a:rPr>
              <a:t>Masa berlangganan rata-rata sebesar 18,399 bulan, pelanggan ini menghabiskan sekitar Rp79.173 setiap bulannya.</a:t>
            </a:r>
          </a:p>
        </p:txBody>
      </p:sp>
      <p:sp>
        <p:nvSpPr>
          <p:cNvPr id="33" name="TextBox 33"/>
          <p:cNvSpPr txBox="1"/>
          <p:nvPr/>
        </p:nvSpPr>
        <p:spPr>
          <a:xfrm>
            <a:off x="9412252" y="4621085"/>
            <a:ext cx="8019358" cy="1544027"/>
          </a:xfrm>
          <a:prstGeom prst="rect">
            <a:avLst/>
          </a:prstGeom>
        </p:spPr>
        <p:txBody>
          <a:bodyPr lIns="0" tIns="0" rIns="0" bIns="0" rtlCol="0" anchor="t">
            <a:spAutoFit/>
          </a:bodyPr>
          <a:lstStyle/>
          <a:p>
            <a:pPr marL="315546" lvl="1" indent="-157773">
              <a:lnSpc>
                <a:spcPts val="2046"/>
              </a:lnSpc>
              <a:buFont typeface="Arial"/>
              <a:buChar char="•"/>
            </a:pPr>
            <a:r>
              <a:rPr lang="en-US" sz="1461">
                <a:solidFill>
                  <a:srgbClr val="000000"/>
                </a:solidFill>
                <a:latin typeface="Poppins"/>
              </a:rPr>
              <a:t>Buat </a:t>
            </a:r>
            <a:r>
              <a:rPr lang="en-US" sz="1461">
                <a:solidFill>
                  <a:srgbClr val="000000"/>
                </a:solidFill>
                <a:latin typeface="Poppins Bold"/>
              </a:rPr>
              <a:t>program onboarding</a:t>
            </a:r>
            <a:r>
              <a:rPr lang="en-US" sz="1461">
                <a:solidFill>
                  <a:srgbClr val="000000"/>
                </a:solidFill>
                <a:latin typeface="Poppins"/>
              </a:rPr>
              <a:t> untuk meningkatkan awareness terhadap produk lain.</a:t>
            </a:r>
          </a:p>
          <a:p>
            <a:pPr marL="315546" lvl="1" indent="-157773">
              <a:lnSpc>
                <a:spcPts val="2046"/>
              </a:lnSpc>
              <a:buFont typeface="Arial"/>
              <a:buChar char="•"/>
            </a:pPr>
            <a:r>
              <a:rPr lang="en-US" sz="1461">
                <a:solidFill>
                  <a:srgbClr val="000000"/>
                </a:solidFill>
                <a:latin typeface="Poppins"/>
              </a:rPr>
              <a:t>Tawarkan </a:t>
            </a:r>
            <a:r>
              <a:rPr lang="en-US" sz="1461">
                <a:solidFill>
                  <a:srgbClr val="000000"/>
                </a:solidFill>
                <a:latin typeface="Poppins Bold"/>
              </a:rPr>
              <a:t>promo khusus</a:t>
            </a:r>
            <a:r>
              <a:rPr lang="en-US" sz="1461">
                <a:solidFill>
                  <a:srgbClr val="000000"/>
                </a:solidFill>
                <a:latin typeface="Poppins"/>
              </a:rPr>
              <a:t> untuk produk video.</a:t>
            </a:r>
          </a:p>
          <a:p>
            <a:pPr marL="315546" lvl="1" indent="-157773">
              <a:lnSpc>
                <a:spcPts val="2046"/>
              </a:lnSpc>
              <a:buFont typeface="Arial"/>
              <a:buChar char="•"/>
            </a:pPr>
            <a:r>
              <a:rPr lang="en-US" sz="1461">
                <a:solidFill>
                  <a:srgbClr val="000000"/>
                </a:solidFill>
                <a:latin typeface="Poppins"/>
              </a:rPr>
              <a:t>Lakukan </a:t>
            </a:r>
            <a:r>
              <a:rPr lang="en-US" sz="1461">
                <a:solidFill>
                  <a:srgbClr val="000000"/>
                </a:solidFill>
                <a:latin typeface="Poppins Bold"/>
              </a:rPr>
              <a:t>pendekatan pribadi</a:t>
            </a:r>
            <a:r>
              <a:rPr lang="en-US" sz="1461">
                <a:solidFill>
                  <a:srgbClr val="000000"/>
                </a:solidFill>
                <a:latin typeface="Poppins"/>
              </a:rPr>
              <a:t> melalui call center untuk meningkatkan retensi.</a:t>
            </a:r>
          </a:p>
          <a:p>
            <a:pPr marL="315546" lvl="1" indent="-157773">
              <a:lnSpc>
                <a:spcPts val="2046"/>
              </a:lnSpc>
              <a:buFont typeface="Arial"/>
              <a:buChar char="•"/>
            </a:pPr>
            <a:r>
              <a:rPr lang="en-US" sz="1461">
                <a:solidFill>
                  <a:srgbClr val="000000"/>
                </a:solidFill>
                <a:latin typeface="Poppins"/>
              </a:rPr>
              <a:t>Membuat paket khusus untuk pelanggan baru dengan </a:t>
            </a:r>
            <a:r>
              <a:rPr lang="en-US" sz="1461">
                <a:solidFill>
                  <a:srgbClr val="000000"/>
                </a:solidFill>
                <a:latin typeface="Poppins Bold"/>
              </a:rPr>
              <a:t>penawaran menarik</a:t>
            </a:r>
            <a:r>
              <a:rPr lang="en-US" sz="1461">
                <a:solidFill>
                  <a:srgbClr val="000000"/>
                </a:solidFill>
                <a:latin typeface="Poppins"/>
              </a:rPr>
              <a:t> di awal keanggotaan untuk meningkatkan retensi.</a:t>
            </a:r>
          </a:p>
          <a:p>
            <a:pPr>
              <a:lnSpc>
                <a:spcPts val="2046"/>
              </a:lnSpc>
            </a:pPr>
            <a:endParaRPr lang="en-US" sz="1461">
              <a:solidFill>
                <a:srgbClr val="000000"/>
              </a:solidFill>
              <a:latin typeface="Poppins"/>
            </a:endParaRPr>
          </a:p>
        </p:txBody>
      </p:sp>
      <p:sp>
        <p:nvSpPr>
          <p:cNvPr id="34" name="TextBox 34"/>
          <p:cNvSpPr txBox="1"/>
          <p:nvPr/>
        </p:nvSpPr>
        <p:spPr>
          <a:xfrm>
            <a:off x="6477000" y="6741112"/>
            <a:ext cx="2285269" cy="377411"/>
          </a:xfrm>
          <a:prstGeom prst="rect">
            <a:avLst/>
          </a:prstGeom>
        </p:spPr>
        <p:txBody>
          <a:bodyPr wrap="square" lIns="0" tIns="0" rIns="0" bIns="0" rtlCol="0" anchor="t">
            <a:spAutoFit/>
          </a:bodyPr>
          <a:lstStyle/>
          <a:p>
            <a:pPr algn="ctr">
              <a:lnSpc>
                <a:spcPts val="3090"/>
              </a:lnSpc>
            </a:pPr>
            <a:r>
              <a:rPr lang="en-US" sz="2207" dirty="0" err="1">
                <a:solidFill>
                  <a:srgbClr val="00193B"/>
                </a:solidFill>
                <a:latin typeface="Poppins Bold"/>
              </a:rPr>
              <a:t>Pelanggan</a:t>
            </a:r>
            <a:r>
              <a:rPr lang="en-US" sz="2207" dirty="0">
                <a:solidFill>
                  <a:srgbClr val="00193B"/>
                </a:solidFill>
                <a:latin typeface="Poppins Bold"/>
              </a:rPr>
              <a:t> Elite</a:t>
            </a:r>
          </a:p>
        </p:txBody>
      </p:sp>
      <p:sp>
        <p:nvSpPr>
          <p:cNvPr id="35" name="TextBox 35"/>
          <p:cNvSpPr txBox="1"/>
          <p:nvPr/>
        </p:nvSpPr>
        <p:spPr>
          <a:xfrm>
            <a:off x="6529856" y="7251761"/>
            <a:ext cx="2232413" cy="369427"/>
          </a:xfrm>
          <a:prstGeom prst="rect">
            <a:avLst/>
          </a:prstGeom>
        </p:spPr>
        <p:txBody>
          <a:bodyPr lIns="0" tIns="0" rIns="0" bIns="0" rtlCol="0" anchor="t">
            <a:spAutoFit/>
          </a:bodyPr>
          <a:lstStyle/>
          <a:p>
            <a:pPr algn="just">
              <a:lnSpc>
                <a:spcPts val="992"/>
              </a:lnSpc>
            </a:pPr>
            <a:r>
              <a:rPr lang="en-US" sz="709">
                <a:solidFill>
                  <a:srgbClr val="000000"/>
                </a:solidFill>
                <a:latin typeface="Poppins"/>
              </a:rPr>
              <a:t>Masa berlangganan rata-rata mencapai 41,058 bulan, pelanggan dalam cluster ini menghabiskan sekitar Rp88.000 setiap bulannya.</a:t>
            </a:r>
          </a:p>
        </p:txBody>
      </p:sp>
      <p:sp>
        <p:nvSpPr>
          <p:cNvPr id="36" name="TextBox 36"/>
          <p:cNvSpPr txBox="1"/>
          <p:nvPr/>
        </p:nvSpPr>
        <p:spPr>
          <a:xfrm>
            <a:off x="9412252" y="6379999"/>
            <a:ext cx="8019358" cy="1801202"/>
          </a:xfrm>
          <a:prstGeom prst="rect">
            <a:avLst/>
          </a:prstGeom>
        </p:spPr>
        <p:txBody>
          <a:bodyPr lIns="0" tIns="0" rIns="0" bIns="0" rtlCol="0" anchor="t">
            <a:spAutoFit/>
          </a:bodyPr>
          <a:lstStyle/>
          <a:p>
            <a:pPr marL="315546" lvl="1" indent="-157773">
              <a:lnSpc>
                <a:spcPts val="2046"/>
              </a:lnSpc>
              <a:buFont typeface="Arial"/>
              <a:buChar char="•"/>
            </a:pPr>
            <a:r>
              <a:rPr lang="en-US" sz="1461">
                <a:solidFill>
                  <a:srgbClr val="000000"/>
                </a:solidFill>
                <a:latin typeface="Poppins Bold"/>
              </a:rPr>
              <a:t>Pertahankan loyalitas </a:t>
            </a:r>
            <a:r>
              <a:rPr lang="en-US" sz="1461">
                <a:solidFill>
                  <a:srgbClr val="000000"/>
                </a:solidFill>
                <a:latin typeface="Poppins"/>
              </a:rPr>
              <a:t>mereka dengan memberikan penawaran eksklusif atau hadiah khusus.</a:t>
            </a:r>
          </a:p>
          <a:p>
            <a:pPr marL="315546" lvl="1" indent="-157773">
              <a:lnSpc>
                <a:spcPts val="2046"/>
              </a:lnSpc>
              <a:buFont typeface="Arial"/>
              <a:buChar char="•"/>
            </a:pPr>
            <a:r>
              <a:rPr lang="en-US" sz="1461">
                <a:solidFill>
                  <a:srgbClr val="000000"/>
                </a:solidFill>
                <a:latin typeface="Poppins"/>
              </a:rPr>
              <a:t>Berikan kesempatan untuk memberikan</a:t>
            </a:r>
            <a:r>
              <a:rPr lang="en-US" sz="1461">
                <a:solidFill>
                  <a:srgbClr val="000000"/>
                </a:solidFill>
                <a:latin typeface="Poppins Bold"/>
              </a:rPr>
              <a:t> feedback </a:t>
            </a:r>
            <a:r>
              <a:rPr lang="en-US" sz="1461">
                <a:solidFill>
                  <a:srgbClr val="000000"/>
                </a:solidFill>
                <a:latin typeface="Poppins"/>
              </a:rPr>
              <a:t>atau</a:t>
            </a:r>
            <a:r>
              <a:rPr lang="en-US" sz="1461">
                <a:solidFill>
                  <a:srgbClr val="000000"/>
                </a:solidFill>
                <a:latin typeface="Poppins Bold"/>
              </a:rPr>
              <a:t> saran</a:t>
            </a:r>
            <a:r>
              <a:rPr lang="en-US" sz="1461">
                <a:solidFill>
                  <a:srgbClr val="000000"/>
                </a:solidFill>
                <a:latin typeface="Poppins"/>
              </a:rPr>
              <a:t> untuk pengembangan produk.</a:t>
            </a:r>
          </a:p>
          <a:p>
            <a:pPr marL="315546" lvl="1" indent="-157773">
              <a:lnSpc>
                <a:spcPts val="2046"/>
              </a:lnSpc>
              <a:buFont typeface="Arial"/>
              <a:buChar char="•"/>
            </a:pPr>
            <a:r>
              <a:rPr lang="en-US" sz="1461">
                <a:solidFill>
                  <a:srgbClr val="000000"/>
                </a:solidFill>
                <a:latin typeface="Poppins"/>
              </a:rPr>
              <a:t>Konsiderasikan kerjasama dengan brand premium lain untuk memberikan penawaran khusus bagi segmen ini, meningkatkan </a:t>
            </a:r>
            <a:r>
              <a:rPr lang="en-US" sz="1461">
                <a:solidFill>
                  <a:srgbClr val="000000"/>
                </a:solidFill>
                <a:latin typeface="Poppins Bold"/>
              </a:rPr>
              <a:t>persepsi eksklusivitas</a:t>
            </a:r>
            <a:r>
              <a:rPr lang="en-US" sz="1461">
                <a:solidFill>
                  <a:srgbClr val="000000"/>
                </a:solidFill>
                <a:latin typeface="Poppins"/>
              </a:rPr>
              <a:t>.</a:t>
            </a:r>
          </a:p>
          <a:p>
            <a:pPr>
              <a:lnSpc>
                <a:spcPts val="2046"/>
              </a:lnSpc>
            </a:pPr>
            <a:endParaRPr lang="en-US" sz="1461">
              <a:solidFill>
                <a:srgbClr val="000000"/>
              </a:solidFill>
              <a:latin typeface="Poppins"/>
            </a:endParaRPr>
          </a:p>
        </p:txBody>
      </p:sp>
      <p:sp>
        <p:nvSpPr>
          <p:cNvPr id="37" name="Freeform 37"/>
          <p:cNvSpPr/>
          <p:nvPr/>
        </p:nvSpPr>
        <p:spPr>
          <a:xfrm rot="1034858">
            <a:off x="14610498" y="-1856379"/>
            <a:ext cx="7209266" cy="4915408"/>
          </a:xfrm>
          <a:custGeom>
            <a:avLst/>
            <a:gdLst/>
            <a:ahLst/>
            <a:cxnLst/>
            <a:rect l="l" t="t" r="r" b="b"/>
            <a:pathLst>
              <a:path w="7209266" h="4915408">
                <a:moveTo>
                  <a:pt x="0" y="0"/>
                </a:moveTo>
                <a:lnTo>
                  <a:pt x="7209265" y="0"/>
                </a:lnTo>
                <a:lnTo>
                  <a:pt x="7209265" y="4915408"/>
                </a:lnTo>
                <a:lnTo>
                  <a:pt x="0" y="4915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2698">
            <a:off x="-3357013" y="6705249"/>
            <a:ext cx="7938295" cy="5412474"/>
          </a:xfrm>
          <a:custGeom>
            <a:avLst/>
            <a:gdLst/>
            <a:ahLst/>
            <a:cxnLst/>
            <a:rect l="l" t="t" r="r" b="b"/>
            <a:pathLst>
              <a:path w="7938295" h="5412474">
                <a:moveTo>
                  <a:pt x="0" y="0"/>
                </a:moveTo>
                <a:lnTo>
                  <a:pt x="7938296" y="0"/>
                </a:lnTo>
                <a:lnTo>
                  <a:pt x="7938296" y="5412474"/>
                </a:lnTo>
                <a:lnTo>
                  <a:pt x="0" y="5412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4" name="Freeform 4"/>
          <p:cNvSpPr/>
          <p:nvPr/>
        </p:nvSpPr>
        <p:spPr>
          <a:xfrm>
            <a:off x="612135" y="4149666"/>
            <a:ext cx="7447909" cy="4022981"/>
          </a:xfrm>
          <a:custGeom>
            <a:avLst/>
            <a:gdLst/>
            <a:ahLst/>
            <a:cxnLst/>
            <a:rect l="l" t="t" r="r" b="b"/>
            <a:pathLst>
              <a:path w="7447909" h="4022981">
                <a:moveTo>
                  <a:pt x="0" y="0"/>
                </a:moveTo>
                <a:lnTo>
                  <a:pt x="7447909" y="0"/>
                </a:lnTo>
                <a:lnTo>
                  <a:pt x="7447909" y="4022981"/>
                </a:lnTo>
                <a:lnTo>
                  <a:pt x="0" y="4022981"/>
                </a:lnTo>
                <a:lnTo>
                  <a:pt x="0" y="0"/>
                </a:lnTo>
                <a:close/>
              </a:path>
            </a:pathLst>
          </a:custGeom>
          <a:blipFill>
            <a:blip r:embed="rId4"/>
            <a:stretch>
              <a:fillRect l="-140" r="-140"/>
            </a:stretch>
          </a:blipFill>
        </p:spPr>
      </p:sp>
      <p:grpSp>
        <p:nvGrpSpPr>
          <p:cNvPr id="5" name="Group 5"/>
          <p:cNvGrpSpPr/>
          <p:nvPr/>
        </p:nvGrpSpPr>
        <p:grpSpPr>
          <a:xfrm>
            <a:off x="612135" y="2057400"/>
            <a:ext cx="7447909" cy="1647940"/>
            <a:chOff x="0" y="0"/>
            <a:chExt cx="1961589" cy="434025"/>
          </a:xfrm>
        </p:grpSpPr>
        <p:sp>
          <p:nvSpPr>
            <p:cNvPr id="6" name="Freeform 6"/>
            <p:cNvSpPr/>
            <p:nvPr/>
          </p:nvSpPr>
          <p:spPr>
            <a:xfrm>
              <a:off x="0" y="0"/>
              <a:ext cx="1961589" cy="434025"/>
            </a:xfrm>
            <a:custGeom>
              <a:avLst/>
              <a:gdLst/>
              <a:ahLst/>
              <a:cxnLst/>
              <a:rect l="l" t="t" r="r" b="b"/>
              <a:pathLst>
                <a:path w="1961589" h="434025">
                  <a:moveTo>
                    <a:pt x="0" y="0"/>
                  </a:moveTo>
                  <a:lnTo>
                    <a:pt x="1961589" y="0"/>
                  </a:lnTo>
                  <a:lnTo>
                    <a:pt x="1961589" y="434025"/>
                  </a:lnTo>
                  <a:lnTo>
                    <a:pt x="0" y="434025"/>
                  </a:lnTo>
                  <a:close/>
                </a:path>
              </a:pathLst>
            </a:custGeom>
            <a:solidFill>
              <a:srgbClr val="A8082B"/>
            </a:solidFill>
          </p:spPr>
        </p:sp>
        <p:sp>
          <p:nvSpPr>
            <p:cNvPr id="7" name="TextBox 7"/>
            <p:cNvSpPr txBox="1"/>
            <p:nvPr/>
          </p:nvSpPr>
          <p:spPr>
            <a:xfrm>
              <a:off x="0" y="-38100"/>
              <a:ext cx="1961589" cy="472125"/>
            </a:xfrm>
            <a:prstGeom prst="rect">
              <a:avLst/>
            </a:prstGeom>
          </p:spPr>
          <p:txBody>
            <a:bodyPr lIns="50800" tIns="50800" rIns="50800" bIns="50800" rtlCol="0" anchor="ctr"/>
            <a:lstStyle/>
            <a:p>
              <a:pPr algn="ctr">
                <a:lnSpc>
                  <a:spcPts val="2185"/>
                </a:lnSpc>
              </a:pPr>
              <a:endParaRPr/>
            </a:p>
          </p:txBody>
        </p:sp>
      </p:grpSp>
      <p:grpSp>
        <p:nvGrpSpPr>
          <p:cNvPr id="8" name="Group 8"/>
          <p:cNvGrpSpPr/>
          <p:nvPr/>
        </p:nvGrpSpPr>
        <p:grpSpPr>
          <a:xfrm>
            <a:off x="4141249" y="545811"/>
            <a:ext cx="3918796" cy="965777"/>
            <a:chOff x="0" y="0"/>
            <a:chExt cx="1032111" cy="254361"/>
          </a:xfrm>
        </p:grpSpPr>
        <p:sp>
          <p:nvSpPr>
            <p:cNvPr id="9" name="Freeform 9"/>
            <p:cNvSpPr/>
            <p:nvPr/>
          </p:nvSpPr>
          <p:spPr>
            <a:xfrm>
              <a:off x="0" y="0"/>
              <a:ext cx="1032111" cy="254361"/>
            </a:xfrm>
            <a:custGeom>
              <a:avLst/>
              <a:gdLst/>
              <a:ahLst/>
              <a:cxnLst/>
              <a:rect l="l" t="t" r="r" b="b"/>
              <a:pathLst>
                <a:path w="1032111" h="254361">
                  <a:moveTo>
                    <a:pt x="828911" y="0"/>
                  </a:moveTo>
                  <a:lnTo>
                    <a:pt x="0" y="0"/>
                  </a:lnTo>
                  <a:lnTo>
                    <a:pt x="0" y="254361"/>
                  </a:lnTo>
                  <a:lnTo>
                    <a:pt x="828911" y="254361"/>
                  </a:lnTo>
                  <a:lnTo>
                    <a:pt x="1032111" y="127181"/>
                  </a:lnTo>
                  <a:lnTo>
                    <a:pt x="828911" y="0"/>
                  </a:lnTo>
                  <a:close/>
                </a:path>
              </a:pathLst>
            </a:custGeom>
            <a:solidFill>
              <a:srgbClr val="00193B"/>
            </a:solidFill>
          </p:spPr>
        </p:sp>
        <p:sp>
          <p:nvSpPr>
            <p:cNvPr id="10" name="TextBox 10"/>
            <p:cNvSpPr txBox="1"/>
            <p:nvPr/>
          </p:nvSpPr>
          <p:spPr>
            <a:xfrm>
              <a:off x="0" y="-38100"/>
              <a:ext cx="917811" cy="292461"/>
            </a:xfrm>
            <a:prstGeom prst="rect">
              <a:avLst/>
            </a:prstGeom>
          </p:spPr>
          <p:txBody>
            <a:bodyPr lIns="50800" tIns="50800" rIns="50800" bIns="50800" rtlCol="0" anchor="ctr"/>
            <a:lstStyle/>
            <a:p>
              <a:pPr algn="ctr">
                <a:lnSpc>
                  <a:spcPts val="2185"/>
                </a:lnSpc>
              </a:pPr>
              <a:endParaRPr/>
            </a:p>
          </p:txBody>
        </p:sp>
      </p:grpSp>
      <p:grpSp>
        <p:nvGrpSpPr>
          <p:cNvPr id="11" name="Group 11"/>
          <p:cNvGrpSpPr/>
          <p:nvPr/>
        </p:nvGrpSpPr>
        <p:grpSpPr>
          <a:xfrm>
            <a:off x="8787429" y="489999"/>
            <a:ext cx="8974140" cy="1101803"/>
            <a:chOff x="0" y="0"/>
            <a:chExt cx="2363559" cy="290187"/>
          </a:xfrm>
        </p:grpSpPr>
        <p:sp>
          <p:nvSpPr>
            <p:cNvPr id="12" name="Freeform 12"/>
            <p:cNvSpPr/>
            <p:nvPr/>
          </p:nvSpPr>
          <p:spPr>
            <a:xfrm>
              <a:off x="0" y="0"/>
              <a:ext cx="2363559" cy="290187"/>
            </a:xfrm>
            <a:custGeom>
              <a:avLst/>
              <a:gdLst/>
              <a:ahLst/>
              <a:cxnLst/>
              <a:rect l="l" t="t" r="r" b="b"/>
              <a:pathLst>
                <a:path w="2363559" h="290187">
                  <a:moveTo>
                    <a:pt x="0" y="0"/>
                  </a:moveTo>
                  <a:lnTo>
                    <a:pt x="2363559" y="0"/>
                  </a:lnTo>
                  <a:lnTo>
                    <a:pt x="2363559" y="290187"/>
                  </a:lnTo>
                  <a:lnTo>
                    <a:pt x="0" y="290187"/>
                  </a:lnTo>
                  <a:close/>
                </a:path>
              </a:pathLst>
            </a:custGeom>
            <a:solidFill>
              <a:srgbClr val="000000">
                <a:alpha val="0"/>
              </a:srgbClr>
            </a:solidFill>
            <a:ln w="38100" cap="sq">
              <a:solidFill>
                <a:srgbClr val="A8082B"/>
              </a:solidFill>
              <a:prstDash val="dash"/>
              <a:miter/>
            </a:ln>
          </p:spPr>
        </p:sp>
        <p:sp>
          <p:nvSpPr>
            <p:cNvPr id="13" name="TextBox 13"/>
            <p:cNvSpPr txBox="1"/>
            <p:nvPr/>
          </p:nvSpPr>
          <p:spPr>
            <a:xfrm>
              <a:off x="0" y="-38100"/>
              <a:ext cx="2363559" cy="328287"/>
            </a:xfrm>
            <a:prstGeom prst="rect">
              <a:avLst/>
            </a:prstGeom>
          </p:spPr>
          <p:txBody>
            <a:bodyPr lIns="50800" tIns="50800" rIns="50800" bIns="50800" rtlCol="0" anchor="ctr"/>
            <a:lstStyle/>
            <a:p>
              <a:pPr algn="ctr">
                <a:lnSpc>
                  <a:spcPts val="2185"/>
                </a:lnSpc>
              </a:pPr>
              <a:endParaRPr/>
            </a:p>
          </p:txBody>
        </p:sp>
      </p:grpSp>
      <p:sp>
        <p:nvSpPr>
          <p:cNvPr id="14" name="TextBox 14"/>
          <p:cNvSpPr txBox="1"/>
          <p:nvPr/>
        </p:nvSpPr>
        <p:spPr>
          <a:xfrm>
            <a:off x="612135" y="167275"/>
            <a:ext cx="3321087" cy="1852025"/>
          </a:xfrm>
          <a:prstGeom prst="rect">
            <a:avLst/>
          </a:prstGeom>
        </p:spPr>
        <p:txBody>
          <a:bodyPr lIns="0" tIns="0" rIns="0" bIns="0" rtlCol="0" anchor="t">
            <a:spAutoFit/>
          </a:bodyPr>
          <a:lstStyle/>
          <a:p>
            <a:pPr algn="ctr">
              <a:lnSpc>
                <a:spcPts val="14312"/>
              </a:lnSpc>
            </a:pPr>
            <a:r>
              <a:rPr lang="en-US" sz="10223" dirty="0">
                <a:solidFill>
                  <a:srgbClr val="00193B"/>
                </a:solidFill>
                <a:latin typeface="Poppins Bold"/>
              </a:rPr>
              <a:t>Hasil</a:t>
            </a:r>
          </a:p>
        </p:txBody>
      </p:sp>
      <p:sp>
        <p:nvSpPr>
          <p:cNvPr id="15" name="TextBox 15"/>
          <p:cNvSpPr txBox="1"/>
          <p:nvPr/>
        </p:nvSpPr>
        <p:spPr>
          <a:xfrm>
            <a:off x="1372558" y="2399722"/>
            <a:ext cx="5927064" cy="877570"/>
          </a:xfrm>
          <a:prstGeom prst="rect">
            <a:avLst/>
          </a:prstGeom>
        </p:spPr>
        <p:txBody>
          <a:bodyPr lIns="0" tIns="0" rIns="0" bIns="0" rtlCol="0" anchor="t">
            <a:spAutoFit/>
          </a:bodyPr>
          <a:lstStyle/>
          <a:p>
            <a:pPr algn="ctr">
              <a:lnSpc>
                <a:spcPts val="7279"/>
              </a:lnSpc>
            </a:pPr>
            <a:r>
              <a:rPr lang="en-US" sz="5199">
                <a:solidFill>
                  <a:srgbClr val="FFFFFF"/>
                </a:solidFill>
                <a:latin typeface="Montserrat Bold"/>
              </a:rPr>
              <a:t>Churn Prediction</a:t>
            </a:r>
          </a:p>
        </p:txBody>
      </p:sp>
      <p:sp>
        <p:nvSpPr>
          <p:cNvPr id="16" name="TextBox 16"/>
          <p:cNvSpPr txBox="1"/>
          <p:nvPr/>
        </p:nvSpPr>
        <p:spPr>
          <a:xfrm>
            <a:off x="4521452" y="748430"/>
            <a:ext cx="2616272" cy="560538"/>
          </a:xfrm>
          <a:prstGeom prst="rect">
            <a:avLst/>
          </a:prstGeom>
        </p:spPr>
        <p:txBody>
          <a:bodyPr wrap="square" lIns="0" tIns="0" rIns="0" bIns="0" rtlCol="0" anchor="t">
            <a:spAutoFit/>
          </a:bodyPr>
          <a:lstStyle/>
          <a:p>
            <a:pPr algn="ctr">
              <a:lnSpc>
                <a:spcPts val="4605"/>
              </a:lnSpc>
            </a:pPr>
            <a:r>
              <a:rPr lang="en-US" sz="3289" dirty="0">
                <a:solidFill>
                  <a:srgbClr val="FFFFFF"/>
                </a:solidFill>
                <a:latin typeface="Poppins Bold"/>
              </a:rPr>
              <a:t>BEST MODEL</a:t>
            </a:r>
          </a:p>
        </p:txBody>
      </p:sp>
      <p:sp>
        <p:nvSpPr>
          <p:cNvPr id="17" name="TextBox 17"/>
          <p:cNvSpPr txBox="1"/>
          <p:nvPr/>
        </p:nvSpPr>
        <p:spPr>
          <a:xfrm>
            <a:off x="9099197" y="691298"/>
            <a:ext cx="2788003" cy="718402"/>
          </a:xfrm>
          <a:prstGeom prst="rect">
            <a:avLst/>
          </a:prstGeom>
        </p:spPr>
        <p:txBody>
          <a:bodyPr wrap="square" lIns="0" tIns="0" rIns="0" bIns="0" rtlCol="0" anchor="t">
            <a:spAutoFit/>
          </a:bodyPr>
          <a:lstStyle/>
          <a:p>
            <a:pPr algn="ctr">
              <a:lnSpc>
                <a:spcPts val="5884"/>
              </a:lnSpc>
            </a:pPr>
            <a:r>
              <a:rPr lang="en-US" sz="4203" dirty="0" err="1">
                <a:solidFill>
                  <a:srgbClr val="00193B"/>
                </a:solidFill>
                <a:latin typeface="Poppins Bold"/>
              </a:rPr>
              <a:t>LightGBM</a:t>
            </a:r>
            <a:endParaRPr lang="en-US" sz="4203" dirty="0">
              <a:solidFill>
                <a:srgbClr val="00193B"/>
              </a:solidFill>
              <a:latin typeface="Poppins Bold"/>
            </a:endParaRPr>
          </a:p>
        </p:txBody>
      </p:sp>
      <p:sp>
        <p:nvSpPr>
          <p:cNvPr id="18" name="TextBox 18"/>
          <p:cNvSpPr txBox="1"/>
          <p:nvPr/>
        </p:nvSpPr>
        <p:spPr>
          <a:xfrm>
            <a:off x="13716000" y="736734"/>
            <a:ext cx="3699184" cy="596766"/>
          </a:xfrm>
          <a:prstGeom prst="rect">
            <a:avLst/>
          </a:prstGeom>
        </p:spPr>
        <p:txBody>
          <a:bodyPr wrap="square" lIns="0" tIns="0" rIns="0" bIns="0" rtlCol="0" anchor="t">
            <a:spAutoFit/>
          </a:bodyPr>
          <a:lstStyle/>
          <a:p>
            <a:pPr algn="ctr">
              <a:lnSpc>
                <a:spcPts val="4893"/>
              </a:lnSpc>
            </a:pPr>
            <a:r>
              <a:rPr lang="en-US" sz="3495" dirty="0">
                <a:solidFill>
                  <a:srgbClr val="00193B"/>
                </a:solidFill>
                <a:latin typeface="Poppins"/>
              </a:rPr>
              <a:t>0.7942 Accuracy</a:t>
            </a:r>
          </a:p>
        </p:txBody>
      </p:sp>
      <p:sp>
        <p:nvSpPr>
          <p:cNvPr id="19" name="TextBox 19"/>
          <p:cNvSpPr txBox="1"/>
          <p:nvPr/>
        </p:nvSpPr>
        <p:spPr>
          <a:xfrm>
            <a:off x="8943313" y="2070633"/>
            <a:ext cx="8627756" cy="1545273"/>
          </a:xfrm>
          <a:prstGeom prst="rect">
            <a:avLst/>
          </a:prstGeom>
        </p:spPr>
        <p:txBody>
          <a:bodyPr lIns="0" tIns="0" rIns="0" bIns="0" rtlCol="0" anchor="t">
            <a:spAutoFit/>
          </a:bodyPr>
          <a:lstStyle/>
          <a:p>
            <a:pPr algn="just">
              <a:lnSpc>
                <a:spcPts val="4077"/>
              </a:lnSpc>
            </a:pPr>
            <a:r>
              <a:rPr lang="en-US" sz="2912">
                <a:solidFill>
                  <a:srgbClr val="000000"/>
                </a:solidFill>
                <a:latin typeface="Poppins"/>
              </a:rPr>
              <a:t>Framework pohon berbasis gradien yang dirancang untuk kecepatan dan efisiensi, membuatnya ideal untuk dataset besar.</a:t>
            </a:r>
          </a:p>
        </p:txBody>
      </p:sp>
      <p:sp>
        <p:nvSpPr>
          <p:cNvPr id="20" name="TextBox 20"/>
          <p:cNvSpPr txBox="1"/>
          <p:nvPr/>
        </p:nvSpPr>
        <p:spPr>
          <a:xfrm>
            <a:off x="8926005" y="3987381"/>
            <a:ext cx="8679680" cy="597343"/>
          </a:xfrm>
          <a:prstGeom prst="rect">
            <a:avLst/>
          </a:prstGeom>
          <a:solidFill>
            <a:srgbClr val="00193B"/>
          </a:solidFill>
        </p:spPr>
        <p:txBody>
          <a:bodyPr wrap="square" lIns="0" tIns="0" rIns="0" bIns="0" rtlCol="0" anchor="t">
            <a:spAutoFit/>
          </a:bodyPr>
          <a:lstStyle/>
          <a:p>
            <a:pPr algn="ctr">
              <a:lnSpc>
                <a:spcPts val="4914"/>
              </a:lnSpc>
            </a:pPr>
            <a:r>
              <a:rPr lang="en-US" sz="3510" dirty="0" err="1">
                <a:solidFill>
                  <a:schemeClr val="bg1"/>
                </a:solidFill>
                <a:latin typeface="Poppins Bold"/>
              </a:rPr>
              <a:t>Untuk</a:t>
            </a:r>
            <a:r>
              <a:rPr lang="en-US" sz="3510" dirty="0">
                <a:solidFill>
                  <a:schemeClr val="bg1"/>
                </a:solidFill>
                <a:latin typeface="Poppins Bold"/>
              </a:rPr>
              <a:t> </a:t>
            </a:r>
            <a:r>
              <a:rPr lang="en-US" sz="3510" dirty="0" err="1">
                <a:solidFill>
                  <a:schemeClr val="bg1"/>
                </a:solidFill>
                <a:latin typeface="Poppins Bold"/>
              </a:rPr>
              <a:t>meningkatkan</a:t>
            </a:r>
            <a:r>
              <a:rPr lang="en-US" sz="3510" dirty="0">
                <a:solidFill>
                  <a:schemeClr val="bg1"/>
                </a:solidFill>
                <a:latin typeface="Poppins Bold"/>
              </a:rPr>
              <a:t> </a:t>
            </a:r>
            <a:r>
              <a:rPr lang="en-US" sz="3510" dirty="0" err="1">
                <a:solidFill>
                  <a:schemeClr val="bg1"/>
                </a:solidFill>
                <a:latin typeface="Poppins Bold"/>
              </a:rPr>
              <a:t>akurasi</a:t>
            </a:r>
            <a:r>
              <a:rPr lang="en-US" sz="3510" dirty="0">
                <a:solidFill>
                  <a:schemeClr val="bg1"/>
                </a:solidFill>
                <a:latin typeface="Poppins Bold"/>
              </a:rPr>
              <a:t> model:</a:t>
            </a:r>
          </a:p>
        </p:txBody>
      </p:sp>
      <p:grpSp>
        <p:nvGrpSpPr>
          <p:cNvPr id="21" name="Group 21"/>
          <p:cNvGrpSpPr/>
          <p:nvPr/>
        </p:nvGrpSpPr>
        <p:grpSpPr>
          <a:xfrm>
            <a:off x="8926005" y="6589358"/>
            <a:ext cx="8662372" cy="684953"/>
            <a:chOff x="0" y="0"/>
            <a:chExt cx="2281448" cy="180399"/>
          </a:xfrm>
        </p:grpSpPr>
        <p:sp>
          <p:nvSpPr>
            <p:cNvPr id="22" name="Freeform 22"/>
            <p:cNvSpPr/>
            <p:nvPr/>
          </p:nvSpPr>
          <p:spPr>
            <a:xfrm>
              <a:off x="0" y="0"/>
              <a:ext cx="2281448" cy="180399"/>
            </a:xfrm>
            <a:custGeom>
              <a:avLst/>
              <a:gdLst/>
              <a:ahLst/>
              <a:cxnLst/>
              <a:rect l="l" t="t" r="r" b="b"/>
              <a:pathLst>
                <a:path w="2281448" h="180399">
                  <a:moveTo>
                    <a:pt x="0" y="0"/>
                  </a:moveTo>
                  <a:lnTo>
                    <a:pt x="2281448" y="0"/>
                  </a:lnTo>
                  <a:lnTo>
                    <a:pt x="2281448" y="180399"/>
                  </a:lnTo>
                  <a:lnTo>
                    <a:pt x="0" y="180399"/>
                  </a:lnTo>
                  <a:close/>
                </a:path>
              </a:pathLst>
            </a:custGeom>
            <a:solidFill>
              <a:srgbClr val="000000">
                <a:alpha val="0"/>
              </a:srgbClr>
            </a:solidFill>
            <a:ln w="38100" cap="sq">
              <a:solidFill>
                <a:srgbClr val="A8082B"/>
              </a:solidFill>
              <a:prstDash val="solid"/>
              <a:miter/>
            </a:ln>
          </p:spPr>
        </p:sp>
        <p:sp>
          <p:nvSpPr>
            <p:cNvPr id="23" name="TextBox 23"/>
            <p:cNvSpPr txBox="1"/>
            <p:nvPr/>
          </p:nvSpPr>
          <p:spPr>
            <a:xfrm>
              <a:off x="0" y="-38100"/>
              <a:ext cx="2281448" cy="218499"/>
            </a:xfrm>
            <a:prstGeom prst="rect">
              <a:avLst/>
            </a:prstGeom>
          </p:spPr>
          <p:txBody>
            <a:bodyPr lIns="50800" tIns="50800" rIns="50800" bIns="50800" rtlCol="0" anchor="ctr"/>
            <a:lstStyle/>
            <a:p>
              <a:pPr algn="ctr">
                <a:lnSpc>
                  <a:spcPts val="2185"/>
                </a:lnSpc>
              </a:pPr>
              <a:endParaRPr/>
            </a:p>
          </p:txBody>
        </p:sp>
      </p:grpSp>
      <p:sp>
        <p:nvSpPr>
          <p:cNvPr id="24" name="TextBox 24"/>
          <p:cNvSpPr txBox="1"/>
          <p:nvPr/>
        </p:nvSpPr>
        <p:spPr>
          <a:xfrm>
            <a:off x="10483019" y="6635448"/>
            <a:ext cx="5548343" cy="516573"/>
          </a:xfrm>
          <a:prstGeom prst="rect">
            <a:avLst/>
          </a:prstGeom>
        </p:spPr>
        <p:txBody>
          <a:bodyPr lIns="0" tIns="0" rIns="0" bIns="0" rtlCol="0" anchor="t">
            <a:spAutoFit/>
          </a:bodyPr>
          <a:lstStyle/>
          <a:p>
            <a:pPr algn="just">
              <a:lnSpc>
                <a:spcPts val="4077"/>
              </a:lnSpc>
            </a:pPr>
            <a:r>
              <a:rPr lang="en-US" sz="2912">
                <a:solidFill>
                  <a:srgbClr val="000000"/>
                </a:solidFill>
                <a:latin typeface="Poppins"/>
              </a:rPr>
              <a:t>Penggunaan Data Tambahan</a:t>
            </a:r>
          </a:p>
        </p:txBody>
      </p:sp>
      <p:grpSp>
        <p:nvGrpSpPr>
          <p:cNvPr id="25" name="Group 25"/>
          <p:cNvGrpSpPr/>
          <p:nvPr/>
        </p:nvGrpSpPr>
        <p:grpSpPr>
          <a:xfrm>
            <a:off x="8943313" y="5780580"/>
            <a:ext cx="8662372" cy="684953"/>
            <a:chOff x="0" y="0"/>
            <a:chExt cx="2281448" cy="180399"/>
          </a:xfrm>
        </p:grpSpPr>
        <p:sp>
          <p:nvSpPr>
            <p:cNvPr id="26" name="Freeform 26"/>
            <p:cNvSpPr/>
            <p:nvPr/>
          </p:nvSpPr>
          <p:spPr>
            <a:xfrm>
              <a:off x="0" y="0"/>
              <a:ext cx="2281448" cy="180399"/>
            </a:xfrm>
            <a:custGeom>
              <a:avLst/>
              <a:gdLst/>
              <a:ahLst/>
              <a:cxnLst/>
              <a:rect l="l" t="t" r="r" b="b"/>
              <a:pathLst>
                <a:path w="2281448" h="180399">
                  <a:moveTo>
                    <a:pt x="0" y="0"/>
                  </a:moveTo>
                  <a:lnTo>
                    <a:pt x="2281448" y="0"/>
                  </a:lnTo>
                  <a:lnTo>
                    <a:pt x="2281448" y="180399"/>
                  </a:lnTo>
                  <a:lnTo>
                    <a:pt x="0" y="180399"/>
                  </a:lnTo>
                  <a:close/>
                </a:path>
              </a:pathLst>
            </a:custGeom>
            <a:solidFill>
              <a:srgbClr val="000000">
                <a:alpha val="0"/>
              </a:srgbClr>
            </a:solidFill>
            <a:ln w="38100" cap="sq">
              <a:solidFill>
                <a:srgbClr val="A8082B"/>
              </a:solidFill>
              <a:prstDash val="solid"/>
              <a:miter/>
            </a:ln>
          </p:spPr>
        </p:sp>
        <p:sp>
          <p:nvSpPr>
            <p:cNvPr id="27" name="TextBox 27"/>
            <p:cNvSpPr txBox="1"/>
            <p:nvPr/>
          </p:nvSpPr>
          <p:spPr>
            <a:xfrm>
              <a:off x="0" y="-38100"/>
              <a:ext cx="2281448" cy="218499"/>
            </a:xfrm>
            <a:prstGeom prst="rect">
              <a:avLst/>
            </a:prstGeom>
          </p:spPr>
          <p:txBody>
            <a:bodyPr lIns="50800" tIns="50800" rIns="50800" bIns="50800" rtlCol="0" anchor="ctr"/>
            <a:lstStyle/>
            <a:p>
              <a:pPr algn="ctr">
                <a:lnSpc>
                  <a:spcPts val="2185"/>
                </a:lnSpc>
              </a:pPr>
              <a:endParaRPr/>
            </a:p>
          </p:txBody>
        </p:sp>
      </p:grpSp>
      <p:sp>
        <p:nvSpPr>
          <p:cNvPr id="28" name="TextBox 28"/>
          <p:cNvSpPr txBox="1"/>
          <p:nvPr/>
        </p:nvSpPr>
        <p:spPr>
          <a:xfrm>
            <a:off x="10818579" y="5826670"/>
            <a:ext cx="4877224" cy="516573"/>
          </a:xfrm>
          <a:prstGeom prst="rect">
            <a:avLst/>
          </a:prstGeom>
        </p:spPr>
        <p:txBody>
          <a:bodyPr lIns="0" tIns="0" rIns="0" bIns="0" rtlCol="0" anchor="t">
            <a:spAutoFit/>
          </a:bodyPr>
          <a:lstStyle/>
          <a:p>
            <a:pPr algn="just">
              <a:lnSpc>
                <a:spcPts val="4077"/>
              </a:lnSpc>
            </a:pPr>
            <a:r>
              <a:rPr lang="en-US" sz="2912">
                <a:solidFill>
                  <a:srgbClr val="000000"/>
                </a:solidFill>
                <a:latin typeface="Poppins"/>
              </a:rPr>
              <a:t>Optimasi Hyperparameter</a:t>
            </a:r>
          </a:p>
        </p:txBody>
      </p:sp>
      <p:grpSp>
        <p:nvGrpSpPr>
          <p:cNvPr id="29" name="Group 29"/>
          <p:cNvGrpSpPr/>
          <p:nvPr/>
        </p:nvGrpSpPr>
        <p:grpSpPr>
          <a:xfrm>
            <a:off x="8943313" y="4972674"/>
            <a:ext cx="8662372" cy="684953"/>
            <a:chOff x="0" y="0"/>
            <a:chExt cx="2281448" cy="180399"/>
          </a:xfrm>
        </p:grpSpPr>
        <p:sp>
          <p:nvSpPr>
            <p:cNvPr id="30" name="Freeform 30"/>
            <p:cNvSpPr/>
            <p:nvPr/>
          </p:nvSpPr>
          <p:spPr>
            <a:xfrm>
              <a:off x="0" y="0"/>
              <a:ext cx="2281448" cy="180399"/>
            </a:xfrm>
            <a:custGeom>
              <a:avLst/>
              <a:gdLst/>
              <a:ahLst/>
              <a:cxnLst/>
              <a:rect l="l" t="t" r="r" b="b"/>
              <a:pathLst>
                <a:path w="2281448" h="180399">
                  <a:moveTo>
                    <a:pt x="0" y="0"/>
                  </a:moveTo>
                  <a:lnTo>
                    <a:pt x="2281448" y="0"/>
                  </a:lnTo>
                  <a:lnTo>
                    <a:pt x="2281448" y="180399"/>
                  </a:lnTo>
                  <a:lnTo>
                    <a:pt x="0" y="180399"/>
                  </a:lnTo>
                  <a:close/>
                </a:path>
              </a:pathLst>
            </a:custGeom>
            <a:solidFill>
              <a:srgbClr val="000000">
                <a:alpha val="0"/>
              </a:srgbClr>
            </a:solidFill>
            <a:ln w="38100" cap="sq">
              <a:solidFill>
                <a:srgbClr val="A8082B"/>
              </a:solidFill>
              <a:prstDash val="solid"/>
              <a:miter/>
            </a:ln>
          </p:spPr>
        </p:sp>
        <p:sp>
          <p:nvSpPr>
            <p:cNvPr id="31" name="TextBox 31"/>
            <p:cNvSpPr txBox="1"/>
            <p:nvPr/>
          </p:nvSpPr>
          <p:spPr>
            <a:xfrm>
              <a:off x="0" y="-38100"/>
              <a:ext cx="2281448" cy="218499"/>
            </a:xfrm>
            <a:prstGeom prst="rect">
              <a:avLst/>
            </a:prstGeom>
          </p:spPr>
          <p:txBody>
            <a:bodyPr lIns="50800" tIns="50800" rIns="50800" bIns="50800" rtlCol="0" anchor="ctr"/>
            <a:lstStyle/>
            <a:p>
              <a:pPr algn="ctr">
                <a:lnSpc>
                  <a:spcPts val="2185"/>
                </a:lnSpc>
              </a:pPr>
              <a:endParaRPr/>
            </a:p>
          </p:txBody>
        </p:sp>
      </p:grpSp>
      <p:sp>
        <p:nvSpPr>
          <p:cNvPr id="32" name="TextBox 32"/>
          <p:cNvSpPr txBox="1"/>
          <p:nvPr/>
        </p:nvSpPr>
        <p:spPr>
          <a:xfrm>
            <a:off x="11432250" y="5018764"/>
            <a:ext cx="3684497" cy="516573"/>
          </a:xfrm>
          <a:prstGeom prst="rect">
            <a:avLst/>
          </a:prstGeom>
        </p:spPr>
        <p:txBody>
          <a:bodyPr lIns="0" tIns="0" rIns="0" bIns="0" rtlCol="0" anchor="t">
            <a:spAutoFit/>
          </a:bodyPr>
          <a:lstStyle/>
          <a:p>
            <a:pPr algn="just">
              <a:lnSpc>
                <a:spcPts val="4077"/>
              </a:lnSpc>
            </a:pPr>
            <a:r>
              <a:rPr lang="en-US" sz="2912">
                <a:solidFill>
                  <a:srgbClr val="000000"/>
                </a:solidFill>
                <a:latin typeface="Poppins"/>
              </a:rPr>
              <a:t>Feature Engineering</a:t>
            </a:r>
          </a:p>
        </p:txBody>
      </p:sp>
      <p:grpSp>
        <p:nvGrpSpPr>
          <p:cNvPr id="33" name="Group 33"/>
          <p:cNvGrpSpPr/>
          <p:nvPr/>
        </p:nvGrpSpPr>
        <p:grpSpPr>
          <a:xfrm>
            <a:off x="8943313" y="7398136"/>
            <a:ext cx="8662372" cy="684953"/>
            <a:chOff x="0" y="0"/>
            <a:chExt cx="2281448" cy="180399"/>
          </a:xfrm>
        </p:grpSpPr>
        <p:sp>
          <p:nvSpPr>
            <p:cNvPr id="34" name="Freeform 34"/>
            <p:cNvSpPr/>
            <p:nvPr/>
          </p:nvSpPr>
          <p:spPr>
            <a:xfrm>
              <a:off x="0" y="0"/>
              <a:ext cx="2281448" cy="180399"/>
            </a:xfrm>
            <a:custGeom>
              <a:avLst/>
              <a:gdLst/>
              <a:ahLst/>
              <a:cxnLst/>
              <a:rect l="l" t="t" r="r" b="b"/>
              <a:pathLst>
                <a:path w="2281448" h="180399">
                  <a:moveTo>
                    <a:pt x="0" y="0"/>
                  </a:moveTo>
                  <a:lnTo>
                    <a:pt x="2281448" y="0"/>
                  </a:lnTo>
                  <a:lnTo>
                    <a:pt x="2281448" y="180399"/>
                  </a:lnTo>
                  <a:lnTo>
                    <a:pt x="0" y="180399"/>
                  </a:lnTo>
                  <a:close/>
                </a:path>
              </a:pathLst>
            </a:custGeom>
            <a:solidFill>
              <a:srgbClr val="000000">
                <a:alpha val="0"/>
              </a:srgbClr>
            </a:solidFill>
            <a:ln w="38100" cap="sq">
              <a:solidFill>
                <a:srgbClr val="A8082B"/>
              </a:solidFill>
              <a:prstDash val="solid"/>
              <a:miter/>
            </a:ln>
          </p:spPr>
        </p:sp>
        <p:sp>
          <p:nvSpPr>
            <p:cNvPr id="35" name="TextBox 35"/>
            <p:cNvSpPr txBox="1"/>
            <p:nvPr/>
          </p:nvSpPr>
          <p:spPr>
            <a:xfrm>
              <a:off x="0" y="-38100"/>
              <a:ext cx="2281448" cy="218499"/>
            </a:xfrm>
            <a:prstGeom prst="rect">
              <a:avLst/>
            </a:prstGeom>
          </p:spPr>
          <p:txBody>
            <a:bodyPr lIns="50800" tIns="50800" rIns="50800" bIns="50800" rtlCol="0" anchor="ctr"/>
            <a:lstStyle/>
            <a:p>
              <a:pPr algn="ctr">
                <a:lnSpc>
                  <a:spcPts val="2185"/>
                </a:lnSpc>
              </a:pPr>
              <a:endParaRPr/>
            </a:p>
          </p:txBody>
        </p:sp>
      </p:grpSp>
      <p:sp>
        <p:nvSpPr>
          <p:cNvPr id="36" name="TextBox 36"/>
          <p:cNvSpPr txBox="1"/>
          <p:nvPr/>
        </p:nvSpPr>
        <p:spPr>
          <a:xfrm>
            <a:off x="10462441" y="7445761"/>
            <a:ext cx="5624114" cy="516573"/>
          </a:xfrm>
          <a:prstGeom prst="rect">
            <a:avLst/>
          </a:prstGeom>
        </p:spPr>
        <p:txBody>
          <a:bodyPr lIns="0" tIns="0" rIns="0" bIns="0" rtlCol="0" anchor="t">
            <a:spAutoFit/>
          </a:bodyPr>
          <a:lstStyle/>
          <a:p>
            <a:pPr algn="just">
              <a:lnSpc>
                <a:spcPts val="4077"/>
              </a:lnSpc>
            </a:pPr>
            <a:r>
              <a:rPr lang="en-US" sz="2912">
                <a:solidFill>
                  <a:srgbClr val="000000"/>
                </a:solidFill>
                <a:latin typeface="Poppins"/>
              </a:rPr>
              <a:t>Penerapan Teknik Regularisasi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514350" y="-253074"/>
            <a:ext cx="20275413" cy="2826312"/>
            <a:chOff x="0" y="0"/>
            <a:chExt cx="5340026" cy="744378"/>
          </a:xfrm>
        </p:grpSpPr>
        <p:sp>
          <p:nvSpPr>
            <p:cNvPr id="4" name="Freeform 4"/>
            <p:cNvSpPr/>
            <p:nvPr/>
          </p:nvSpPr>
          <p:spPr>
            <a:xfrm>
              <a:off x="0" y="0"/>
              <a:ext cx="5340026" cy="744378"/>
            </a:xfrm>
            <a:custGeom>
              <a:avLst/>
              <a:gdLst/>
              <a:ahLst/>
              <a:cxnLst/>
              <a:rect l="l" t="t" r="r" b="b"/>
              <a:pathLst>
                <a:path w="5340026" h="744378">
                  <a:moveTo>
                    <a:pt x="0" y="0"/>
                  </a:moveTo>
                  <a:lnTo>
                    <a:pt x="5340026" y="0"/>
                  </a:lnTo>
                  <a:lnTo>
                    <a:pt x="5340026" y="744378"/>
                  </a:lnTo>
                  <a:lnTo>
                    <a:pt x="0" y="744378"/>
                  </a:lnTo>
                  <a:close/>
                </a:path>
              </a:pathLst>
            </a:custGeom>
            <a:solidFill>
              <a:srgbClr val="E63B60"/>
            </a:solidFill>
          </p:spPr>
        </p:sp>
        <p:sp>
          <p:nvSpPr>
            <p:cNvPr id="5" name="TextBox 5"/>
            <p:cNvSpPr txBox="1"/>
            <p:nvPr/>
          </p:nvSpPr>
          <p:spPr>
            <a:xfrm>
              <a:off x="0" y="-38100"/>
              <a:ext cx="5340026" cy="782478"/>
            </a:xfrm>
            <a:prstGeom prst="rect">
              <a:avLst/>
            </a:prstGeom>
          </p:spPr>
          <p:txBody>
            <a:bodyPr lIns="50800" tIns="50800" rIns="50800" bIns="50800" rtlCol="0" anchor="ctr"/>
            <a:lstStyle/>
            <a:p>
              <a:pPr algn="ctr">
                <a:lnSpc>
                  <a:spcPts val="2185"/>
                </a:lnSpc>
              </a:pPr>
              <a:endParaRPr/>
            </a:p>
          </p:txBody>
        </p:sp>
      </p:grpSp>
      <p:sp>
        <p:nvSpPr>
          <p:cNvPr id="6" name="Freeform 6"/>
          <p:cNvSpPr/>
          <p:nvPr/>
        </p:nvSpPr>
        <p:spPr>
          <a:xfrm>
            <a:off x="1028700" y="459520"/>
            <a:ext cx="2452735" cy="1401125"/>
          </a:xfrm>
          <a:custGeom>
            <a:avLst/>
            <a:gdLst/>
            <a:ahLst/>
            <a:cxnLst/>
            <a:rect l="l" t="t" r="r" b="b"/>
            <a:pathLst>
              <a:path w="2452735" h="1401125">
                <a:moveTo>
                  <a:pt x="0" y="0"/>
                </a:moveTo>
                <a:lnTo>
                  <a:pt x="2452735" y="0"/>
                </a:lnTo>
                <a:lnTo>
                  <a:pt x="2452735" y="1401125"/>
                </a:lnTo>
                <a:lnTo>
                  <a:pt x="0" y="1401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621802" y="3021581"/>
            <a:ext cx="6522198" cy="1312774"/>
            <a:chOff x="0" y="0"/>
            <a:chExt cx="1717781" cy="345751"/>
          </a:xfrm>
        </p:grpSpPr>
        <p:sp>
          <p:nvSpPr>
            <p:cNvPr id="8" name="Freeform 8"/>
            <p:cNvSpPr/>
            <p:nvPr/>
          </p:nvSpPr>
          <p:spPr>
            <a:xfrm>
              <a:off x="0" y="0"/>
              <a:ext cx="1717781" cy="345751"/>
            </a:xfrm>
            <a:custGeom>
              <a:avLst/>
              <a:gdLst/>
              <a:ahLst/>
              <a:cxnLst/>
              <a:rect l="l" t="t" r="r" b="b"/>
              <a:pathLst>
                <a:path w="1717781" h="345751">
                  <a:moveTo>
                    <a:pt x="0" y="0"/>
                  </a:moveTo>
                  <a:lnTo>
                    <a:pt x="1717781" y="0"/>
                  </a:lnTo>
                  <a:lnTo>
                    <a:pt x="1717781" y="345751"/>
                  </a:lnTo>
                  <a:lnTo>
                    <a:pt x="0" y="345751"/>
                  </a:lnTo>
                  <a:close/>
                </a:path>
              </a:pathLst>
            </a:custGeom>
            <a:solidFill>
              <a:srgbClr val="000000">
                <a:alpha val="0"/>
              </a:srgbClr>
            </a:solidFill>
            <a:ln w="38100" cap="sq">
              <a:solidFill>
                <a:srgbClr val="A8082B"/>
              </a:solidFill>
              <a:prstDash val="solid"/>
              <a:miter/>
            </a:ln>
          </p:spPr>
        </p:sp>
        <p:sp>
          <p:nvSpPr>
            <p:cNvPr id="9" name="TextBox 9"/>
            <p:cNvSpPr txBox="1"/>
            <p:nvPr/>
          </p:nvSpPr>
          <p:spPr>
            <a:xfrm>
              <a:off x="0" y="-38100"/>
              <a:ext cx="1717781" cy="383851"/>
            </a:xfrm>
            <a:prstGeom prst="rect">
              <a:avLst/>
            </a:prstGeom>
          </p:spPr>
          <p:txBody>
            <a:bodyPr lIns="50800" tIns="50800" rIns="50800" bIns="50800" rtlCol="0" anchor="ctr"/>
            <a:lstStyle/>
            <a:p>
              <a:pPr algn="ctr">
                <a:lnSpc>
                  <a:spcPts val="2185"/>
                </a:lnSpc>
              </a:pPr>
              <a:endParaRPr/>
            </a:p>
          </p:txBody>
        </p:sp>
      </p:grpSp>
      <p:grpSp>
        <p:nvGrpSpPr>
          <p:cNvPr id="10" name="Group 10"/>
          <p:cNvGrpSpPr/>
          <p:nvPr/>
        </p:nvGrpSpPr>
        <p:grpSpPr>
          <a:xfrm>
            <a:off x="2621802" y="4924813"/>
            <a:ext cx="6522198" cy="1312774"/>
            <a:chOff x="0" y="0"/>
            <a:chExt cx="1717781" cy="345751"/>
          </a:xfrm>
        </p:grpSpPr>
        <p:sp>
          <p:nvSpPr>
            <p:cNvPr id="11" name="Freeform 11"/>
            <p:cNvSpPr/>
            <p:nvPr/>
          </p:nvSpPr>
          <p:spPr>
            <a:xfrm>
              <a:off x="0" y="0"/>
              <a:ext cx="1717781" cy="345751"/>
            </a:xfrm>
            <a:custGeom>
              <a:avLst/>
              <a:gdLst/>
              <a:ahLst/>
              <a:cxnLst/>
              <a:rect l="l" t="t" r="r" b="b"/>
              <a:pathLst>
                <a:path w="1717781" h="345751">
                  <a:moveTo>
                    <a:pt x="0" y="0"/>
                  </a:moveTo>
                  <a:lnTo>
                    <a:pt x="1717781" y="0"/>
                  </a:lnTo>
                  <a:lnTo>
                    <a:pt x="1717781" y="345751"/>
                  </a:lnTo>
                  <a:lnTo>
                    <a:pt x="0" y="345751"/>
                  </a:lnTo>
                  <a:close/>
                </a:path>
              </a:pathLst>
            </a:custGeom>
            <a:solidFill>
              <a:srgbClr val="000000">
                <a:alpha val="0"/>
              </a:srgbClr>
            </a:solidFill>
            <a:ln w="38100" cap="sq">
              <a:solidFill>
                <a:srgbClr val="A8082B"/>
              </a:solidFill>
              <a:prstDash val="solid"/>
              <a:miter/>
            </a:ln>
          </p:spPr>
        </p:sp>
        <p:sp>
          <p:nvSpPr>
            <p:cNvPr id="12" name="TextBox 12"/>
            <p:cNvSpPr txBox="1"/>
            <p:nvPr/>
          </p:nvSpPr>
          <p:spPr>
            <a:xfrm>
              <a:off x="0" y="-38100"/>
              <a:ext cx="1717781" cy="383851"/>
            </a:xfrm>
            <a:prstGeom prst="rect">
              <a:avLst/>
            </a:prstGeom>
          </p:spPr>
          <p:txBody>
            <a:bodyPr lIns="50800" tIns="50800" rIns="50800" bIns="50800" rtlCol="0" anchor="ctr"/>
            <a:lstStyle/>
            <a:p>
              <a:pPr algn="ctr">
                <a:lnSpc>
                  <a:spcPts val="2185"/>
                </a:lnSpc>
              </a:pPr>
              <a:endParaRPr/>
            </a:p>
          </p:txBody>
        </p:sp>
      </p:grpSp>
      <p:grpSp>
        <p:nvGrpSpPr>
          <p:cNvPr id="13" name="Group 13"/>
          <p:cNvGrpSpPr/>
          <p:nvPr/>
        </p:nvGrpSpPr>
        <p:grpSpPr>
          <a:xfrm>
            <a:off x="2621802" y="6770424"/>
            <a:ext cx="6522198" cy="1312774"/>
            <a:chOff x="0" y="0"/>
            <a:chExt cx="1696587" cy="345751"/>
          </a:xfrm>
        </p:grpSpPr>
        <p:sp>
          <p:nvSpPr>
            <p:cNvPr id="14" name="Freeform 14"/>
            <p:cNvSpPr/>
            <p:nvPr/>
          </p:nvSpPr>
          <p:spPr>
            <a:xfrm>
              <a:off x="0" y="0"/>
              <a:ext cx="1696587" cy="345751"/>
            </a:xfrm>
            <a:custGeom>
              <a:avLst/>
              <a:gdLst/>
              <a:ahLst/>
              <a:cxnLst/>
              <a:rect l="l" t="t" r="r" b="b"/>
              <a:pathLst>
                <a:path w="1696587" h="345751">
                  <a:moveTo>
                    <a:pt x="0" y="0"/>
                  </a:moveTo>
                  <a:lnTo>
                    <a:pt x="1696587" y="0"/>
                  </a:lnTo>
                  <a:lnTo>
                    <a:pt x="1696587" y="345751"/>
                  </a:lnTo>
                  <a:lnTo>
                    <a:pt x="0" y="345751"/>
                  </a:lnTo>
                  <a:close/>
                </a:path>
              </a:pathLst>
            </a:custGeom>
            <a:solidFill>
              <a:srgbClr val="000000">
                <a:alpha val="0"/>
              </a:srgbClr>
            </a:solidFill>
            <a:ln w="38100" cap="sq">
              <a:solidFill>
                <a:srgbClr val="A8082B"/>
              </a:solidFill>
              <a:prstDash val="solid"/>
              <a:miter/>
            </a:ln>
          </p:spPr>
        </p:sp>
        <p:sp>
          <p:nvSpPr>
            <p:cNvPr id="15" name="TextBox 15"/>
            <p:cNvSpPr txBox="1"/>
            <p:nvPr/>
          </p:nvSpPr>
          <p:spPr>
            <a:xfrm>
              <a:off x="0" y="-38100"/>
              <a:ext cx="1696587" cy="383851"/>
            </a:xfrm>
            <a:prstGeom prst="rect">
              <a:avLst/>
            </a:prstGeom>
          </p:spPr>
          <p:txBody>
            <a:bodyPr lIns="50800" tIns="50800" rIns="50800" bIns="50800" rtlCol="0" anchor="ctr"/>
            <a:lstStyle/>
            <a:p>
              <a:pPr algn="ctr">
                <a:lnSpc>
                  <a:spcPts val="2185"/>
                </a:lnSpc>
              </a:pPr>
              <a:endParaRPr/>
            </a:p>
          </p:txBody>
        </p:sp>
      </p:grpSp>
      <p:grpSp>
        <p:nvGrpSpPr>
          <p:cNvPr id="16" name="Group 16"/>
          <p:cNvGrpSpPr/>
          <p:nvPr/>
        </p:nvGrpSpPr>
        <p:grpSpPr>
          <a:xfrm>
            <a:off x="10439400" y="3021581"/>
            <a:ext cx="7134465" cy="1312774"/>
            <a:chOff x="0" y="0"/>
            <a:chExt cx="1879036" cy="345751"/>
          </a:xfrm>
        </p:grpSpPr>
        <p:sp>
          <p:nvSpPr>
            <p:cNvPr id="17" name="Freeform 17"/>
            <p:cNvSpPr/>
            <p:nvPr/>
          </p:nvSpPr>
          <p:spPr>
            <a:xfrm>
              <a:off x="0" y="0"/>
              <a:ext cx="1879036" cy="345751"/>
            </a:xfrm>
            <a:custGeom>
              <a:avLst/>
              <a:gdLst/>
              <a:ahLst/>
              <a:cxnLst/>
              <a:rect l="l" t="t" r="r" b="b"/>
              <a:pathLst>
                <a:path w="1879036" h="345751">
                  <a:moveTo>
                    <a:pt x="0" y="0"/>
                  </a:moveTo>
                  <a:lnTo>
                    <a:pt x="1879036" y="0"/>
                  </a:lnTo>
                  <a:lnTo>
                    <a:pt x="1879036" y="345751"/>
                  </a:lnTo>
                  <a:lnTo>
                    <a:pt x="0" y="345751"/>
                  </a:lnTo>
                  <a:close/>
                </a:path>
              </a:pathLst>
            </a:custGeom>
            <a:solidFill>
              <a:srgbClr val="FFFFFF"/>
            </a:solidFill>
          </p:spPr>
        </p:sp>
        <p:sp>
          <p:nvSpPr>
            <p:cNvPr id="18" name="TextBox 18"/>
            <p:cNvSpPr txBox="1"/>
            <p:nvPr/>
          </p:nvSpPr>
          <p:spPr>
            <a:xfrm>
              <a:off x="0" y="-38100"/>
              <a:ext cx="1879036" cy="383851"/>
            </a:xfrm>
            <a:prstGeom prst="rect">
              <a:avLst/>
            </a:prstGeom>
          </p:spPr>
          <p:txBody>
            <a:bodyPr lIns="50800" tIns="50800" rIns="50800" bIns="50800" rtlCol="0" anchor="ctr"/>
            <a:lstStyle/>
            <a:p>
              <a:pPr algn="ctr">
                <a:lnSpc>
                  <a:spcPts val="2185"/>
                </a:lnSpc>
              </a:pPr>
              <a:endParaRPr/>
            </a:p>
          </p:txBody>
        </p:sp>
      </p:grpSp>
      <p:grpSp>
        <p:nvGrpSpPr>
          <p:cNvPr id="19" name="Group 19"/>
          <p:cNvGrpSpPr/>
          <p:nvPr/>
        </p:nvGrpSpPr>
        <p:grpSpPr>
          <a:xfrm>
            <a:off x="9144000" y="3229013"/>
            <a:ext cx="1957744" cy="897910"/>
            <a:chOff x="0" y="0"/>
            <a:chExt cx="886088" cy="406400"/>
          </a:xfrm>
        </p:grpSpPr>
        <p:sp>
          <p:nvSpPr>
            <p:cNvPr id="20" name="Freeform 20"/>
            <p:cNvSpPr/>
            <p:nvPr/>
          </p:nvSpPr>
          <p:spPr>
            <a:xfrm>
              <a:off x="0" y="0"/>
              <a:ext cx="886088" cy="406400"/>
            </a:xfrm>
            <a:custGeom>
              <a:avLst/>
              <a:gdLst/>
              <a:ahLst/>
              <a:cxnLst/>
              <a:rect l="l" t="t" r="r" b="b"/>
              <a:pathLst>
                <a:path w="886088" h="406400">
                  <a:moveTo>
                    <a:pt x="682888" y="0"/>
                  </a:moveTo>
                  <a:lnTo>
                    <a:pt x="0" y="0"/>
                  </a:lnTo>
                  <a:lnTo>
                    <a:pt x="0" y="406400"/>
                  </a:lnTo>
                  <a:lnTo>
                    <a:pt x="682888" y="406400"/>
                  </a:lnTo>
                  <a:lnTo>
                    <a:pt x="886088" y="203200"/>
                  </a:lnTo>
                  <a:lnTo>
                    <a:pt x="682888" y="0"/>
                  </a:lnTo>
                  <a:close/>
                </a:path>
              </a:pathLst>
            </a:custGeom>
            <a:solidFill>
              <a:srgbClr val="A8082B"/>
            </a:solidFill>
          </p:spPr>
        </p:sp>
        <p:sp>
          <p:nvSpPr>
            <p:cNvPr id="21" name="TextBox 21"/>
            <p:cNvSpPr txBox="1"/>
            <p:nvPr/>
          </p:nvSpPr>
          <p:spPr>
            <a:xfrm>
              <a:off x="0" y="-38100"/>
              <a:ext cx="771788" cy="444500"/>
            </a:xfrm>
            <a:prstGeom prst="rect">
              <a:avLst/>
            </a:prstGeom>
          </p:spPr>
          <p:txBody>
            <a:bodyPr lIns="50800" tIns="50800" rIns="50800" bIns="50800" rtlCol="0" anchor="ctr"/>
            <a:lstStyle/>
            <a:p>
              <a:pPr algn="ctr">
                <a:lnSpc>
                  <a:spcPts val="2185"/>
                </a:lnSpc>
              </a:pPr>
              <a:endParaRPr/>
            </a:p>
          </p:txBody>
        </p:sp>
      </p:grpSp>
      <p:grpSp>
        <p:nvGrpSpPr>
          <p:cNvPr id="22" name="Group 22"/>
          <p:cNvGrpSpPr/>
          <p:nvPr/>
        </p:nvGrpSpPr>
        <p:grpSpPr>
          <a:xfrm>
            <a:off x="10439400" y="4924813"/>
            <a:ext cx="7134465" cy="3158384"/>
            <a:chOff x="0" y="0"/>
            <a:chExt cx="1879036" cy="831838"/>
          </a:xfrm>
        </p:grpSpPr>
        <p:sp>
          <p:nvSpPr>
            <p:cNvPr id="23" name="Freeform 23"/>
            <p:cNvSpPr/>
            <p:nvPr/>
          </p:nvSpPr>
          <p:spPr>
            <a:xfrm>
              <a:off x="0" y="0"/>
              <a:ext cx="1879036" cy="831838"/>
            </a:xfrm>
            <a:custGeom>
              <a:avLst/>
              <a:gdLst/>
              <a:ahLst/>
              <a:cxnLst/>
              <a:rect l="l" t="t" r="r" b="b"/>
              <a:pathLst>
                <a:path w="1879036" h="831838">
                  <a:moveTo>
                    <a:pt x="0" y="0"/>
                  </a:moveTo>
                  <a:lnTo>
                    <a:pt x="1879036" y="0"/>
                  </a:lnTo>
                  <a:lnTo>
                    <a:pt x="1879036" y="831838"/>
                  </a:lnTo>
                  <a:lnTo>
                    <a:pt x="0" y="831838"/>
                  </a:lnTo>
                  <a:close/>
                </a:path>
              </a:pathLst>
            </a:custGeom>
            <a:solidFill>
              <a:srgbClr val="FFFFFF"/>
            </a:solidFill>
          </p:spPr>
        </p:sp>
        <p:sp>
          <p:nvSpPr>
            <p:cNvPr id="24" name="TextBox 24"/>
            <p:cNvSpPr txBox="1"/>
            <p:nvPr/>
          </p:nvSpPr>
          <p:spPr>
            <a:xfrm>
              <a:off x="0" y="-38100"/>
              <a:ext cx="1879036" cy="869938"/>
            </a:xfrm>
            <a:prstGeom prst="rect">
              <a:avLst/>
            </a:prstGeom>
          </p:spPr>
          <p:txBody>
            <a:bodyPr lIns="50800" tIns="50800" rIns="50800" bIns="50800" rtlCol="0" anchor="ctr"/>
            <a:lstStyle/>
            <a:p>
              <a:pPr algn="ctr">
                <a:lnSpc>
                  <a:spcPts val="2185"/>
                </a:lnSpc>
              </a:pPr>
              <a:endParaRPr/>
            </a:p>
          </p:txBody>
        </p:sp>
      </p:grpSp>
      <p:grpSp>
        <p:nvGrpSpPr>
          <p:cNvPr id="25" name="Group 25"/>
          <p:cNvGrpSpPr/>
          <p:nvPr/>
        </p:nvGrpSpPr>
        <p:grpSpPr>
          <a:xfrm>
            <a:off x="9144000" y="5103434"/>
            <a:ext cx="1957744" cy="897910"/>
            <a:chOff x="0" y="0"/>
            <a:chExt cx="886088" cy="406400"/>
          </a:xfrm>
        </p:grpSpPr>
        <p:sp>
          <p:nvSpPr>
            <p:cNvPr id="26" name="Freeform 26"/>
            <p:cNvSpPr/>
            <p:nvPr/>
          </p:nvSpPr>
          <p:spPr>
            <a:xfrm>
              <a:off x="0" y="0"/>
              <a:ext cx="886088" cy="406400"/>
            </a:xfrm>
            <a:custGeom>
              <a:avLst/>
              <a:gdLst/>
              <a:ahLst/>
              <a:cxnLst/>
              <a:rect l="l" t="t" r="r" b="b"/>
              <a:pathLst>
                <a:path w="886088" h="406400">
                  <a:moveTo>
                    <a:pt x="682888" y="0"/>
                  </a:moveTo>
                  <a:lnTo>
                    <a:pt x="0" y="0"/>
                  </a:lnTo>
                  <a:lnTo>
                    <a:pt x="0" y="406400"/>
                  </a:lnTo>
                  <a:lnTo>
                    <a:pt x="682888" y="406400"/>
                  </a:lnTo>
                  <a:lnTo>
                    <a:pt x="886088" y="203200"/>
                  </a:lnTo>
                  <a:lnTo>
                    <a:pt x="682888" y="0"/>
                  </a:lnTo>
                  <a:close/>
                </a:path>
              </a:pathLst>
            </a:custGeom>
            <a:solidFill>
              <a:srgbClr val="A8082B"/>
            </a:solidFill>
          </p:spPr>
        </p:sp>
        <p:sp>
          <p:nvSpPr>
            <p:cNvPr id="27" name="TextBox 27"/>
            <p:cNvSpPr txBox="1"/>
            <p:nvPr/>
          </p:nvSpPr>
          <p:spPr>
            <a:xfrm>
              <a:off x="0" y="-38100"/>
              <a:ext cx="771788" cy="444500"/>
            </a:xfrm>
            <a:prstGeom prst="rect">
              <a:avLst/>
            </a:prstGeom>
          </p:spPr>
          <p:txBody>
            <a:bodyPr lIns="50800" tIns="50800" rIns="50800" bIns="50800" rtlCol="0" anchor="ctr"/>
            <a:lstStyle/>
            <a:p>
              <a:pPr algn="ctr">
                <a:lnSpc>
                  <a:spcPts val="2185"/>
                </a:lnSpc>
              </a:pPr>
              <a:endParaRPr/>
            </a:p>
          </p:txBody>
        </p:sp>
      </p:grpSp>
      <p:grpSp>
        <p:nvGrpSpPr>
          <p:cNvPr id="28" name="Group 28"/>
          <p:cNvGrpSpPr/>
          <p:nvPr/>
        </p:nvGrpSpPr>
        <p:grpSpPr>
          <a:xfrm>
            <a:off x="9144000" y="6977856"/>
            <a:ext cx="1957744" cy="897910"/>
            <a:chOff x="0" y="0"/>
            <a:chExt cx="886088" cy="406400"/>
          </a:xfrm>
        </p:grpSpPr>
        <p:sp>
          <p:nvSpPr>
            <p:cNvPr id="29" name="Freeform 29"/>
            <p:cNvSpPr/>
            <p:nvPr/>
          </p:nvSpPr>
          <p:spPr>
            <a:xfrm>
              <a:off x="0" y="0"/>
              <a:ext cx="886088" cy="406400"/>
            </a:xfrm>
            <a:custGeom>
              <a:avLst/>
              <a:gdLst/>
              <a:ahLst/>
              <a:cxnLst/>
              <a:rect l="l" t="t" r="r" b="b"/>
              <a:pathLst>
                <a:path w="886088" h="406400">
                  <a:moveTo>
                    <a:pt x="682888" y="0"/>
                  </a:moveTo>
                  <a:lnTo>
                    <a:pt x="0" y="0"/>
                  </a:lnTo>
                  <a:lnTo>
                    <a:pt x="0" y="406400"/>
                  </a:lnTo>
                  <a:lnTo>
                    <a:pt x="682888" y="406400"/>
                  </a:lnTo>
                  <a:lnTo>
                    <a:pt x="886088" y="203200"/>
                  </a:lnTo>
                  <a:lnTo>
                    <a:pt x="682888" y="0"/>
                  </a:lnTo>
                  <a:close/>
                </a:path>
              </a:pathLst>
            </a:custGeom>
            <a:solidFill>
              <a:srgbClr val="A8082B"/>
            </a:solidFill>
          </p:spPr>
        </p:sp>
        <p:sp>
          <p:nvSpPr>
            <p:cNvPr id="30" name="TextBox 30"/>
            <p:cNvSpPr txBox="1"/>
            <p:nvPr/>
          </p:nvSpPr>
          <p:spPr>
            <a:xfrm>
              <a:off x="0" y="-38100"/>
              <a:ext cx="771788" cy="444500"/>
            </a:xfrm>
            <a:prstGeom prst="rect">
              <a:avLst/>
            </a:prstGeom>
          </p:spPr>
          <p:txBody>
            <a:bodyPr lIns="50800" tIns="50800" rIns="50800" bIns="50800" rtlCol="0" anchor="ctr"/>
            <a:lstStyle/>
            <a:p>
              <a:pPr algn="ctr">
                <a:lnSpc>
                  <a:spcPts val="2185"/>
                </a:lnSpc>
              </a:pPr>
              <a:endParaRPr/>
            </a:p>
          </p:txBody>
        </p:sp>
      </p:grpSp>
      <p:sp>
        <p:nvSpPr>
          <p:cNvPr id="31" name="TextBox 31"/>
          <p:cNvSpPr txBox="1"/>
          <p:nvPr/>
        </p:nvSpPr>
        <p:spPr>
          <a:xfrm>
            <a:off x="3886200" y="416704"/>
            <a:ext cx="13335000" cy="1364989"/>
          </a:xfrm>
          <a:prstGeom prst="rect">
            <a:avLst/>
          </a:prstGeom>
        </p:spPr>
        <p:txBody>
          <a:bodyPr wrap="square" lIns="0" tIns="0" rIns="0" bIns="0" rtlCol="0" anchor="t">
            <a:spAutoFit/>
          </a:bodyPr>
          <a:lstStyle/>
          <a:p>
            <a:pPr algn="ctr">
              <a:lnSpc>
                <a:spcPts val="11220"/>
              </a:lnSpc>
            </a:pPr>
            <a:r>
              <a:rPr lang="en-US" sz="8014" dirty="0">
                <a:solidFill>
                  <a:srgbClr val="FFFFFF"/>
                </a:solidFill>
                <a:latin typeface="Poppins Bold"/>
              </a:rPr>
              <a:t>SEGMENTASI PELANGGAN</a:t>
            </a:r>
          </a:p>
        </p:txBody>
      </p:sp>
      <p:sp>
        <p:nvSpPr>
          <p:cNvPr id="32" name="TextBox 32"/>
          <p:cNvSpPr txBox="1"/>
          <p:nvPr/>
        </p:nvSpPr>
        <p:spPr>
          <a:xfrm>
            <a:off x="3758892" y="3245533"/>
            <a:ext cx="4248018" cy="750570"/>
          </a:xfrm>
          <a:prstGeom prst="rect">
            <a:avLst/>
          </a:prstGeom>
        </p:spPr>
        <p:txBody>
          <a:bodyPr lIns="0" tIns="0" rIns="0" bIns="0" rtlCol="0" anchor="t">
            <a:spAutoFit/>
          </a:bodyPr>
          <a:lstStyle/>
          <a:p>
            <a:pPr algn="ctr">
              <a:lnSpc>
                <a:spcPts val="5880"/>
              </a:lnSpc>
            </a:pPr>
            <a:r>
              <a:rPr lang="en-US" sz="4200">
                <a:solidFill>
                  <a:srgbClr val="FFFFFF"/>
                </a:solidFill>
                <a:latin typeface="Poppins Bold"/>
              </a:rPr>
              <a:t>Pelanggan Elite</a:t>
            </a:r>
          </a:p>
        </p:txBody>
      </p:sp>
      <p:sp>
        <p:nvSpPr>
          <p:cNvPr id="33" name="TextBox 33"/>
          <p:cNvSpPr txBox="1"/>
          <p:nvPr/>
        </p:nvSpPr>
        <p:spPr>
          <a:xfrm>
            <a:off x="3389273" y="5176827"/>
            <a:ext cx="5148196" cy="646349"/>
          </a:xfrm>
          <a:prstGeom prst="rect">
            <a:avLst/>
          </a:prstGeom>
        </p:spPr>
        <p:txBody>
          <a:bodyPr lIns="0" tIns="0" rIns="0" bIns="0" rtlCol="0" anchor="t">
            <a:spAutoFit/>
          </a:bodyPr>
          <a:lstStyle/>
          <a:p>
            <a:pPr algn="ctr">
              <a:lnSpc>
                <a:spcPts val="5004"/>
              </a:lnSpc>
            </a:pPr>
            <a:r>
              <a:rPr lang="en-US" sz="3574">
                <a:solidFill>
                  <a:srgbClr val="FFFFFF"/>
                </a:solidFill>
                <a:latin typeface="Poppins Bold"/>
              </a:rPr>
              <a:t>Pelanggan Menengah</a:t>
            </a:r>
          </a:p>
        </p:txBody>
      </p:sp>
      <p:sp>
        <p:nvSpPr>
          <p:cNvPr id="34" name="TextBox 34"/>
          <p:cNvSpPr txBox="1"/>
          <p:nvPr/>
        </p:nvSpPr>
        <p:spPr>
          <a:xfrm>
            <a:off x="3361260" y="6994375"/>
            <a:ext cx="5204222" cy="750570"/>
          </a:xfrm>
          <a:prstGeom prst="rect">
            <a:avLst/>
          </a:prstGeom>
        </p:spPr>
        <p:txBody>
          <a:bodyPr lIns="0" tIns="0" rIns="0" bIns="0" rtlCol="0" anchor="t">
            <a:spAutoFit/>
          </a:bodyPr>
          <a:lstStyle/>
          <a:p>
            <a:pPr algn="ctr">
              <a:lnSpc>
                <a:spcPts val="5879"/>
              </a:lnSpc>
            </a:pPr>
            <a:r>
              <a:rPr lang="en-US" sz="4199" dirty="0" err="1">
                <a:solidFill>
                  <a:srgbClr val="FFFFFF"/>
                </a:solidFill>
                <a:latin typeface="Poppins Bold"/>
              </a:rPr>
              <a:t>Pelanggan</a:t>
            </a:r>
            <a:r>
              <a:rPr lang="en-US" sz="4199" dirty="0">
                <a:solidFill>
                  <a:srgbClr val="FFFFFF"/>
                </a:solidFill>
                <a:latin typeface="Poppins Bold"/>
              </a:rPr>
              <a:t> </a:t>
            </a:r>
            <a:r>
              <a:rPr lang="en-US" sz="4199" dirty="0" err="1">
                <a:solidFill>
                  <a:srgbClr val="FFFFFF"/>
                </a:solidFill>
                <a:latin typeface="Poppins Bold"/>
              </a:rPr>
              <a:t>Pemula</a:t>
            </a:r>
            <a:endParaRPr lang="en-US" sz="4199" dirty="0">
              <a:solidFill>
                <a:srgbClr val="FFFFFF"/>
              </a:solidFill>
              <a:latin typeface="Poppins Bold"/>
            </a:endParaRPr>
          </a:p>
        </p:txBody>
      </p:sp>
      <p:sp>
        <p:nvSpPr>
          <p:cNvPr id="35" name="TextBox 35"/>
          <p:cNvSpPr txBox="1"/>
          <p:nvPr/>
        </p:nvSpPr>
        <p:spPr>
          <a:xfrm>
            <a:off x="11174422" y="3274270"/>
            <a:ext cx="5755022" cy="754582"/>
          </a:xfrm>
          <a:prstGeom prst="rect">
            <a:avLst/>
          </a:prstGeom>
        </p:spPr>
        <p:txBody>
          <a:bodyPr lIns="0" tIns="0" rIns="0" bIns="0" rtlCol="0" anchor="t">
            <a:spAutoFit/>
          </a:bodyPr>
          <a:lstStyle/>
          <a:p>
            <a:pPr algn="just">
              <a:lnSpc>
                <a:spcPts val="1983"/>
              </a:lnSpc>
            </a:pPr>
            <a:r>
              <a:rPr lang="en-US" sz="1417">
                <a:solidFill>
                  <a:srgbClr val="00193B"/>
                </a:solidFill>
                <a:latin typeface="Poppins"/>
              </a:rPr>
              <a:t>Kelompok yang memberikan </a:t>
            </a:r>
            <a:r>
              <a:rPr lang="en-US" sz="1417">
                <a:solidFill>
                  <a:srgbClr val="00193B"/>
                </a:solidFill>
                <a:latin typeface="Poppins Bold"/>
              </a:rPr>
              <a:t>kontribusi besar</a:t>
            </a:r>
            <a:r>
              <a:rPr lang="en-US" sz="1417">
                <a:solidFill>
                  <a:srgbClr val="00193B"/>
                </a:solidFill>
                <a:latin typeface="Poppins"/>
              </a:rPr>
              <a:t> terhadap pendapatan perusahaan. Namun, faktor churn masih menjadi perhatian utama.</a:t>
            </a:r>
          </a:p>
        </p:txBody>
      </p:sp>
      <p:sp>
        <p:nvSpPr>
          <p:cNvPr id="36" name="TextBox 36"/>
          <p:cNvSpPr txBox="1"/>
          <p:nvPr/>
        </p:nvSpPr>
        <p:spPr>
          <a:xfrm>
            <a:off x="11112395" y="5773249"/>
            <a:ext cx="5788474" cy="1768098"/>
          </a:xfrm>
          <a:prstGeom prst="rect">
            <a:avLst/>
          </a:prstGeom>
        </p:spPr>
        <p:txBody>
          <a:bodyPr lIns="0" tIns="0" rIns="0" bIns="0" rtlCol="0" anchor="t">
            <a:spAutoFit/>
          </a:bodyPr>
          <a:lstStyle/>
          <a:p>
            <a:pPr algn="just">
              <a:lnSpc>
                <a:spcPts val="2820"/>
              </a:lnSpc>
            </a:pPr>
            <a:r>
              <a:rPr lang="en-US" sz="2014">
                <a:solidFill>
                  <a:srgbClr val="00193B"/>
                </a:solidFill>
                <a:latin typeface="Poppins"/>
              </a:rPr>
              <a:t>Kelompok yang memiliki </a:t>
            </a:r>
            <a:r>
              <a:rPr lang="en-US" sz="2014">
                <a:solidFill>
                  <a:srgbClr val="00193B"/>
                </a:solidFill>
                <a:latin typeface="Poppins Bold"/>
              </a:rPr>
              <a:t>potensi besar</a:t>
            </a:r>
            <a:r>
              <a:rPr lang="en-US" sz="2014">
                <a:solidFill>
                  <a:srgbClr val="00193B"/>
                </a:solidFill>
                <a:latin typeface="Poppins"/>
              </a:rPr>
              <a:t> untuk kontribusi lebih lanjut. Strategi retensi yang dirancang khusus untuk kluster ini dapat meningkatkan retensi pelanggan.</a:t>
            </a:r>
          </a:p>
          <a:p>
            <a:pPr algn="just">
              <a:lnSpc>
                <a:spcPts val="2820"/>
              </a:lnSpc>
            </a:pPr>
            <a:endParaRPr lang="en-US" sz="2014">
              <a:solidFill>
                <a:srgbClr val="00193B"/>
              </a:solidFill>
              <a:latin typeface="Poppins"/>
            </a:endParaRPr>
          </a:p>
        </p:txBody>
      </p:sp>
      <p:pic>
        <p:nvPicPr>
          <p:cNvPr id="38" name="Graphic 37" descr="Play">
            <a:extLst>
              <a:ext uri="{FF2B5EF4-FFF2-40B4-BE49-F238E27FC236}">
                <a16:creationId xmlns:a16="http://schemas.microsoft.com/office/drawing/2014/main" id="{97D53738-2E97-47E2-81C1-6E0B417B2C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967" y="3017144"/>
            <a:ext cx="1377606" cy="1377606"/>
          </a:xfrm>
          <a:prstGeom prst="rect">
            <a:avLst/>
          </a:prstGeom>
        </p:spPr>
      </p:pic>
      <p:pic>
        <p:nvPicPr>
          <p:cNvPr id="39" name="Graphic 38" descr="Play">
            <a:extLst>
              <a:ext uri="{FF2B5EF4-FFF2-40B4-BE49-F238E27FC236}">
                <a16:creationId xmlns:a16="http://schemas.microsoft.com/office/drawing/2014/main" id="{C3ACE603-81A9-4391-B692-48F0DC23D8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033" y="5007049"/>
            <a:ext cx="1377606" cy="1377606"/>
          </a:xfrm>
          <a:prstGeom prst="rect">
            <a:avLst/>
          </a:prstGeom>
        </p:spPr>
      </p:pic>
      <p:pic>
        <p:nvPicPr>
          <p:cNvPr id="40" name="Graphic 39" descr="Play">
            <a:extLst>
              <a:ext uri="{FF2B5EF4-FFF2-40B4-BE49-F238E27FC236}">
                <a16:creationId xmlns:a16="http://schemas.microsoft.com/office/drawing/2014/main" id="{EC9825D9-66D1-4B99-B5BC-92C37D8F3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574" y="6738008"/>
            <a:ext cx="1377606" cy="13776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514350" y="-253074"/>
            <a:ext cx="20275413" cy="2826312"/>
            <a:chOff x="0" y="0"/>
            <a:chExt cx="5340026" cy="744378"/>
          </a:xfrm>
        </p:grpSpPr>
        <p:sp>
          <p:nvSpPr>
            <p:cNvPr id="4" name="Freeform 4"/>
            <p:cNvSpPr/>
            <p:nvPr/>
          </p:nvSpPr>
          <p:spPr>
            <a:xfrm>
              <a:off x="0" y="0"/>
              <a:ext cx="5340026" cy="744378"/>
            </a:xfrm>
            <a:custGeom>
              <a:avLst/>
              <a:gdLst/>
              <a:ahLst/>
              <a:cxnLst/>
              <a:rect l="l" t="t" r="r" b="b"/>
              <a:pathLst>
                <a:path w="5340026" h="744378">
                  <a:moveTo>
                    <a:pt x="0" y="0"/>
                  </a:moveTo>
                  <a:lnTo>
                    <a:pt x="5340026" y="0"/>
                  </a:lnTo>
                  <a:lnTo>
                    <a:pt x="5340026" y="744378"/>
                  </a:lnTo>
                  <a:lnTo>
                    <a:pt x="0" y="744378"/>
                  </a:lnTo>
                  <a:close/>
                </a:path>
              </a:pathLst>
            </a:custGeom>
            <a:solidFill>
              <a:srgbClr val="E63B60"/>
            </a:solidFill>
          </p:spPr>
        </p:sp>
        <p:sp>
          <p:nvSpPr>
            <p:cNvPr id="5" name="TextBox 5"/>
            <p:cNvSpPr txBox="1"/>
            <p:nvPr/>
          </p:nvSpPr>
          <p:spPr>
            <a:xfrm>
              <a:off x="0" y="-38100"/>
              <a:ext cx="5340026" cy="782478"/>
            </a:xfrm>
            <a:prstGeom prst="rect">
              <a:avLst/>
            </a:prstGeom>
          </p:spPr>
          <p:txBody>
            <a:bodyPr lIns="50800" tIns="50800" rIns="50800" bIns="50800" rtlCol="0" anchor="ctr"/>
            <a:lstStyle/>
            <a:p>
              <a:pPr algn="ctr">
                <a:lnSpc>
                  <a:spcPts val="2185"/>
                </a:lnSpc>
              </a:pPr>
              <a:endParaRPr/>
            </a:p>
          </p:txBody>
        </p:sp>
      </p:grpSp>
      <p:sp>
        <p:nvSpPr>
          <p:cNvPr id="6" name="Freeform 6"/>
          <p:cNvSpPr/>
          <p:nvPr/>
        </p:nvSpPr>
        <p:spPr>
          <a:xfrm>
            <a:off x="1323138" y="596336"/>
            <a:ext cx="2274747" cy="1427404"/>
          </a:xfrm>
          <a:custGeom>
            <a:avLst/>
            <a:gdLst/>
            <a:ahLst/>
            <a:cxnLst/>
            <a:rect l="l" t="t" r="r" b="b"/>
            <a:pathLst>
              <a:path w="2274747" h="1427404">
                <a:moveTo>
                  <a:pt x="0" y="0"/>
                </a:moveTo>
                <a:lnTo>
                  <a:pt x="2274747" y="0"/>
                </a:lnTo>
                <a:lnTo>
                  <a:pt x="2274747" y="1427404"/>
                </a:lnTo>
                <a:lnTo>
                  <a:pt x="0" y="14274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26373" y="3233974"/>
            <a:ext cx="2734603" cy="2392777"/>
          </a:xfrm>
          <a:custGeom>
            <a:avLst/>
            <a:gdLst/>
            <a:ahLst/>
            <a:cxnLst/>
            <a:rect l="l" t="t" r="r" b="b"/>
            <a:pathLst>
              <a:path w="2734603" h="2392777">
                <a:moveTo>
                  <a:pt x="0" y="0"/>
                </a:moveTo>
                <a:lnTo>
                  <a:pt x="2734602" y="0"/>
                </a:lnTo>
                <a:lnTo>
                  <a:pt x="2734602" y="2392777"/>
                </a:lnTo>
                <a:lnTo>
                  <a:pt x="0" y="23927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4147751" y="3242040"/>
            <a:ext cx="7643229" cy="2392777"/>
            <a:chOff x="0" y="0"/>
            <a:chExt cx="2013031" cy="630196"/>
          </a:xfrm>
        </p:grpSpPr>
        <p:sp>
          <p:nvSpPr>
            <p:cNvPr id="9" name="Freeform 9"/>
            <p:cNvSpPr/>
            <p:nvPr/>
          </p:nvSpPr>
          <p:spPr>
            <a:xfrm>
              <a:off x="0" y="0"/>
              <a:ext cx="2013031" cy="630196"/>
            </a:xfrm>
            <a:custGeom>
              <a:avLst/>
              <a:gdLst/>
              <a:ahLst/>
              <a:cxnLst/>
              <a:rect l="l" t="t" r="r" b="b"/>
              <a:pathLst>
                <a:path w="2013031" h="630196">
                  <a:moveTo>
                    <a:pt x="0" y="0"/>
                  </a:moveTo>
                  <a:lnTo>
                    <a:pt x="2013031" y="0"/>
                  </a:lnTo>
                  <a:lnTo>
                    <a:pt x="2013031" y="630196"/>
                  </a:lnTo>
                  <a:lnTo>
                    <a:pt x="0" y="630196"/>
                  </a:lnTo>
                  <a:close/>
                </a:path>
              </a:pathLst>
            </a:custGeom>
            <a:solidFill>
              <a:srgbClr val="000000">
                <a:alpha val="0"/>
              </a:srgbClr>
            </a:solidFill>
            <a:ln w="38100" cap="sq">
              <a:solidFill>
                <a:srgbClr val="A8082B"/>
              </a:solidFill>
              <a:prstDash val="solid"/>
              <a:miter/>
            </a:ln>
          </p:spPr>
        </p:sp>
        <p:sp>
          <p:nvSpPr>
            <p:cNvPr id="10" name="TextBox 10"/>
            <p:cNvSpPr txBox="1"/>
            <p:nvPr/>
          </p:nvSpPr>
          <p:spPr>
            <a:xfrm>
              <a:off x="0" y="-38100"/>
              <a:ext cx="2013031" cy="668296"/>
            </a:xfrm>
            <a:prstGeom prst="rect">
              <a:avLst/>
            </a:prstGeom>
          </p:spPr>
          <p:txBody>
            <a:bodyPr lIns="50800" tIns="50800" rIns="50800" bIns="50800" rtlCol="0" anchor="ctr"/>
            <a:lstStyle/>
            <a:p>
              <a:pPr algn="ctr">
                <a:lnSpc>
                  <a:spcPts val="2185"/>
                </a:lnSpc>
              </a:pPr>
              <a:endParaRPr/>
            </a:p>
          </p:txBody>
        </p:sp>
      </p:grpSp>
      <p:grpSp>
        <p:nvGrpSpPr>
          <p:cNvPr id="11" name="Group 11"/>
          <p:cNvGrpSpPr/>
          <p:nvPr/>
        </p:nvGrpSpPr>
        <p:grpSpPr>
          <a:xfrm>
            <a:off x="737830" y="6089750"/>
            <a:ext cx="2860055" cy="1979960"/>
            <a:chOff x="0" y="0"/>
            <a:chExt cx="753266" cy="521471"/>
          </a:xfrm>
        </p:grpSpPr>
        <p:sp>
          <p:nvSpPr>
            <p:cNvPr id="12" name="Freeform 12"/>
            <p:cNvSpPr/>
            <p:nvPr/>
          </p:nvSpPr>
          <p:spPr>
            <a:xfrm>
              <a:off x="0" y="0"/>
              <a:ext cx="753266" cy="521471"/>
            </a:xfrm>
            <a:custGeom>
              <a:avLst/>
              <a:gdLst/>
              <a:ahLst/>
              <a:cxnLst/>
              <a:rect l="l" t="t" r="r" b="b"/>
              <a:pathLst>
                <a:path w="753266" h="521471">
                  <a:moveTo>
                    <a:pt x="550066" y="0"/>
                  </a:moveTo>
                  <a:lnTo>
                    <a:pt x="0" y="0"/>
                  </a:lnTo>
                  <a:lnTo>
                    <a:pt x="0" y="521471"/>
                  </a:lnTo>
                  <a:lnTo>
                    <a:pt x="550066" y="521471"/>
                  </a:lnTo>
                  <a:lnTo>
                    <a:pt x="753266" y="260735"/>
                  </a:lnTo>
                  <a:lnTo>
                    <a:pt x="550066" y="0"/>
                  </a:lnTo>
                  <a:close/>
                </a:path>
              </a:pathLst>
            </a:custGeom>
            <a:solidFill>
              <a:srgbClr val="A8082B"/>
            </a:solidFill>
          </p:spPr>
        </p:sp>
        <p:sp>
          <p:nvSpPr>
            <p:cNvPr id="13" name="TextBox 13"/>
            <p:cNvSpPr txBox="1"/>
            <p:nvPr/>
          </p:nvSpPr>
          <p:spPr>
            <a:xfrm>
              <a:off x="0" y="-38100"/>
              <a:ext cx="638966" cy="559571"/>
            </a:xfrm>
            <a:prstGeom prst="rect">
              <a:avLst/>
            </a:prstGeom>
          </p:spPr>
          <p:txBody>
            <a:bodyPr lIns="50800" tIns="50800" rIns="50800" bIns="50800" rtlCol="0" anchor="ctr"/>
            <a:lstStyle/>
            <a:p>
              <a:pPr algn="ctr">
                <a:lnSpc>
                  <a:spcPts val="2185"/>
                </a:lnSpc>
              </a:pPr>
              <a:endParaRPr/>
            </a:p>
          </p:txBody>
        </p:sp>
      </p:grpSp>
      <p:grpSp>
        <p:nvGrpSpPr>
          <p:cNvPr id="14" name="Group 14"/>
          <p:cNvGrpSpPr/>
          <p:nvPr/>
        </p:nvGrpSpPr>
        <p:grpSpPr>
          <a:xfrm>
            <a:off x="12399045" y="3233974"/>
            <a:ext cx="5398079" cy="4835736"/>
            <a:chOff x="0" y="0"/>
            <a:chExt cx="1421716" cy="1273609"/>
          </a:xfrm>
        </p:grpSpPr>
        <p:sp>
          <p:nvSpPr>
            <p:cNvPr id="15" name="Freeform 15"/>
            <p:cNvSpPr/>
            <p:nvPr/>
          </p:nvSpPr>
          <p:spPr>
            <a:xfrm>
              <a:off x="0" y="0"/>
              <a:ext cx="1421716" cy="1273609"/>
            </a:xfrm>
            <a:custGeom>
              <a:avLst/>
              <a:gdLst/>
              <a:ahLst/>
              <a:cxnLst/>
              <a:rect l="l" t="t" r="r" b="b"/>
              <a:pathLst>
                <a:path w="1421716" h="1273609">
                  <a:moveTo>
                    <a:pt x="73144" y="0"/>
                  </a:moveTo>
                  <a:lnTo>
                    <a:pt x="1348572" y="0"/>
                  </a:lnTo>
                  <a:cubicBezTo>
                    <a:pt x="1367971" y="0"/>
                    <a:pt x="1386576" y="7706"/>
                    <a:pt x="1400293" y="21423"/>
                  </a:cubicBezTo>
                  <a:cubicBezTo>
                    <a:pt x="1414010" y="35141"/>
                    <a:pt x="1421716" y="53745"/>
                    <a:pt x="1421716" y="73144"/>
                  </a:cubicBezTo>
                  <a:lnTo>
                    <a:pt x="1421716" y="1200465"/>
                  </a:lnTo>
                  <a:cubicBezTo>
                    <a:pt x="1421716" y="1219864"/>
                    <a:pt x="1414010" y="1238469"/>
                    <a:pt x="1400293" y="1252186"/>
                  </a:cubicBezTo>
                  <a:cubicBezTo>
                    <a:pt x="1386576" y="1265903"/>
                    <a:pt x="1367971" y="1273609"/>
                    <a:pt x="1348572" y="1273609"/>
                  </a:cubicBezTo>
                  <a:lnTo>
                    <a:pt x="73144" y="1273609"/>
                  </a:lnTo>
                  <a:cubicBezTo>
                    <a:pt x="53745" y="1273609"/>
                    <a:pt x="35141" y="1265903"/>
                    <a:pt x="21423" y="1252186"/>
                  </a:cubicBezTo>
                  <a:cubicBezTo>
                    <a:pt x="7706" y="1238469"/>
                    <a:pt x="0" y="1219864"/>
                    <a:pt x="0" y="1200465"/>
                  </a:cubicBezTo>
                  <a:lnTo>
                    <a:pt x="0" y="73144"/>
                  </a:lnTo>
                  <a:cubicBezTo>
                    <a:pt x="0" y="53745"/>
                    <a:pt x="7706" y="35141"/>
                    <a:pt x="21423" y="21423"/>
                  </a:cubicBezTo>
                  <a:cubicBezTo>
                    <a:pt x="35141" y="7706"/>
                    <a:pt x="53745" y="0"/>
                    <a:pt x="73144" y="0"/>
                  </a:cubicBezTo>
                  <a:close/>
                </a:path>
              </a:pathLst>
            </a:custGeom>
            <a:solidFill>
              <a:srgbClr val="FFFFFF"/>
            </a:solidFill>
          </p:spPr>
        </p:sp>
        <p:sp>
          <p:nvSpPr>
            <p:cNvPr id="16" name="TextBox 16"/>
            <p:cNvSpPr txBox="1"/>
            <p:nvPr/>
          </p:nvSpPr>
          <p:spPr>
            <a:xfrm>
              <a:off x="0" y="-38100"/>
              <a:ext cx="1421716" cy="1311709"/>
            </a:xfrm>
            <a:prstGeom prst="rect">
              <a:avLst/>
            </a:prstGeom>
          </p:spPr>
          <p:txBody>
            <a:bodyPr lIns="50800" tIns="50800" rIns="50800" bIns="50800" rtlCol="0" anchor="ctr"/>
            <a:lstStyle/>
            <a:p>
              <a:pPr algn="ctr">
                <a:lnSpc>
                  <a:spcPts val="2185"/>
                </a:lnSpc>
              </a:pPr>
              <a:endParaRPr/>
            </a:p>
          </p:txBody>
        </p:sp>
      </p:grpSp>
      <p:sp>
        <p:nvSpPr>
          <p:cNvPr id="17" name="TextBox 17"/>
          <p:cNvSpPr txBox="1"/>
          <p:nvPr/>
        </p:nvSpPr>
        <p:spPr>
          <a:xfrm>
            <a:off x="4174790" y="329636"/>
            <a:ext cx="11827209" cy="1584921"/>
          </a:xfrm>
          <a:prstGeom prst="rect">
            <a:avLst/>
          </a:prstGeom>
        </p:spPr>
        <p:txBody>
          <a:bodyPr wrap="square" lIns="0" tIns="0" rIns="0" bIns="0" rtlCol="0" anchor="t">
            <a:spAutoFit/>
          </a:bodyPr>
          <a:lstStyle/>
          <a:p>
            <a:pPr algn="ctr">
              <a:lnSpc>
                <a:spcPts val="13046"/>
              </a:lnSpc>
            </a:pPr>
            <a:r>
              <a:rPr lang="en-US" sz="9318" dirty="0">
                <a:solidFill>
                  <a:srgbClr val="FFFFFF"/>
                </a:solidFill>
                <a:latin typeface="Poppins Bold"/>
              </a:rPr>
              <a:t>CHURN PREDICTION</a:t>
            </a:r>
          </a:p>
        </p:txBody>
      </p:sp>
      <p:sp>
        <p:nvSpPr>
          <p:cNvPr id="18" name="TextBox 18"/>
          <p:cNvSpPr txBox="1"/>
          <p:nvPr/>
        </p:nvSpPr>
        <p:spPr>
          <a:xfrm>
            <a:off x="5058306" y="3587177"/>
            <a:ext cx="5822117" cy="1702501"/>
          </a:xfrm>
          <a:prstGeom prst="rect">
            <a:avLst/>
          </a:prstGeom>
        </p:spPr>
        <p:txBody>
          <a:bodyPr lIns="0" tIns="0" rIns="0" bIns="0" rtlCol="0" anchor="t">
            <a:spAutoFit/>
          </a:bodyPr>
          <a:lstStyle/>
          <a:p>
            <a:pPr algn="ctr">
              <a:lnSpc>
                <a:spcPts val="13180"/>
              </a:lnSpc>
            </a:pPr>
            <a:r>
              <a:rPr lang="en-US" sz="9414" dirty="0" err="1">
                <a:solidFill>
                  <a:srgbClr val="FFFFFF"/>
                </a:solidFill>
                <a:latin typeface="Poppins Bold"/>
              </a:rPr>
              <a:t>LightGBM</a:t>
            </a:r>
            <a:endParaRPr lang="en-US" sz="9414" dirty="0">
              <a:solidFill>
                <a:srgbClr val="FFFFFF"/>
              </a:solidFill>
              <a:latin typeface="Poppins Bold"/>
            </a:endParaRPr>
          </a:p>
        </p:txBody>
      </p:sp>
      <p:sp>
        <p:nvSpPr>
          <p:cNvPr id="19" name="TextBox 19"/>
          <p:cNvSpPr txBox="1"/>
          <p:nvPr/>
        </p:nvSpPr>
        <p:spPr>
          <a:xfrm>
            <a:off x="4174791" y="6032600"/>
            <a:ext cx="7643229" cy="2458687"/>
          </a:xfrm>
          <a:prstGeom prst="rect">
            <a:avLst/>
          </a:prstGeom>
        </p:spPr>
        <p:txBody>
          <a:bodyPr lIns="0" tIns="0" rIns="0" bIns="0" rtlCol="0" anchor="t">
            <a:spAutoFit/>
          </a:bodyPr>
          <a:lstStyle/>
          <a:p>
            <a:pPr algn="just">
              <a:lnSpc>
                <a:spcPts val="3243"/>
              </a:lnSpc>
            </a:pPr>
            <a:r>
              <a:rPr lang="en-US" sz="2316">
                <a:solidFill>
                  <a:srgbClr val="FFFFFF"/>
                </a:solidFill>
                <a:latin typeface="Poppins"/>
              </a:rPr>
              <a:t>Disarankan untuk menggunakan LightGBM sebagai model utama dalam melakukan prediksi churn, namun tetap mempertimbangkan potensi model lain atau teknik ensemble untuk hasil yang lebih baik.</a:t>
            </a:r>
          </a:p>
          <a:p>
            <a:pPr algn="just">
              <a:lnSpc>
                <a:spcPts val="3243"/>
              </a:lnSpc>
            </a:pPr>
            <a:endParaRPr lang="en-US" sz="2316">
              <a:solidFill>
                <a:srgbClr val="FFFFFF"/>
              </a:solidFill>
              <a:latin typeface="Poppins"/>
            </a:endParaRPr>
          </a:p>
        </p:txBody>
      </p:sp>
      <p:sp>
        <p:nvSpPr>
          <p:cNvPr id="20" name="TextBox 20"/>
          <p:cNvSpPr txBox="1"/>
          <p:nvPr/>
        </p:nvSpPr>
        <p:spPr>
          <a:xfrm>
            <a:off x="13193127" y="4016097"/>
            <a:ext cx="4210416" cy="3274421"/>
          </a:xfrm>
          <a:prstGeom prst="rect">
            <a:avLst/>
          </a:prstGeom>
        </p:spPr>
        <p:txBody>
          <a:bodyPr lIns="0" tIns="0" rIns="0" bIns="0" rtlCol="0" anchor="t">
            <a:spAutoFit/>
          </a:bodyPr>
          <a:lstStyle/>
          <a:p>
            <a:pPr>
              <a:lnSpc>
                <a:spcPts val="3270"/>
              </a:lnSpc>
            </a:pPr>
            <a:r>
              <a:rPr lang="en-US" sz="2335">
                <a:solidFill>
                  <a:srgbClr val="00193B"/>
                </a:solidFill>
                <a:latin typeface="Poppins"/>
              </a:rPr>
              <a:t>Optimasi lebih lanjut melalui teknik seperti </a:t>
            </a:r>
            <a:r>
              <a:rPr lang="en-US" sz="2335">
                <a:solidFill>
                  <a:srgbClr val="00193B"/>
                </a:solidFill>
                <a:latin typeface="Poppins Bold"/>
              </a:rPr>
              <a:t>feature engineering</a:t>
            </a:r>
            <a:r>
              <a:rPr lang="en-US" sz="2335">
                <a:solidFill>
                  <a:srgbClr val="00193B"/>
                </a:solidFill>
                <a:latin typeface="Poppins"/>
              </a:rPr>
              <a:t>, </a:t>
            </a:r>
            <a:r>
              <a:rPr lang="en-US" sz="2335">
                <a:solidFill>
                  <a:srgbClr val="00193B"/>
                </a:solidFill>
                <a:latin typeface="Poppins Bold"/>
              </a:rPr>
              <a:t>optimasi hyperparameter</a:t>
            </a:r>
            <a:r>
              <a:rPr lang="en-US" sz="2335">
                <a:solidFill>
                  <a:srgbClr val="00193B"/>
                </a:solidFill>
                <a:latin typeface="Poppins"/>
              </a:rPr>
              <a:t>, dan </a:t>
            </a:r>
            <a:r>
              <a:rPr lang="en-US" sz="2335">
                <a:solidFill>
                  <a:srgbClr val="00193B"/>
                </a:solidFill>
                <a:latin typeface="Poppins Bold"/>
              </a:rPr>
              <a:t>penggunaan data tambahan</a:t>
            </a:r>
            <a:r>
              <a:rPr lang="en-US" sz="2335">
                <a:solidFill>
                  <a:srgbClr val="00193B"/>
                </a:solidFill>
                <a:latin typeface="Poppins"/>
              </a:rPr>
              <a:t> dapat meningkatkan kinerjanya.</a:t>
            </a:r>
          </a:p>
          <a:p>
            <a:pPr algn="just">
              <a:lnSpc>
                <a:spcPts val="3270"/>
              </a:lnSpc>
            </a:pPr>
            <a:endParaRPr lang="en-US" sz="2335">
              <a:solidFill>
                <a:srgbClr val="00193B"/>
              </a:solidFill>
              <a:latin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extLst>
                  <a:ext uri="{0D108BD9-81ED-4DB2-BD59-A6C34878D82A}">
                    <a16:rowId xmlns:a16="http://schemas.microsoft.com/office/drawing/2014/main" val="10000"/>
                  </a:ext>
                </a:extLst>
              </a:tr>
            </a:tbl>
          </a:graphicData>
        </a:graphic>
      </p:graphicFrame>
      <p:grpSp>
        <p:nvGrpSpPr>
          <p:cNvPr id="3" name="Group 3"/>
          <p:cNvGrpSpPr/>
          <p:nvPr/>
        </p:nvGrpSpPr>
        <p:grpSpPr>
          <a:xfrm>
            <a:off x="1821001" y="2788442"/>
            <a:ext cx="14645997" cy="4961170"/>
            <a:chOff x="0" y="0"/>
            <a:chExt cx="3857382" cy="1306646"/>
          </a:xfrm>
        </p:grpSpPr>
        <p:sp>
          <p:nvSpPr>
            <p:cNvPr id="4" name="Freeform 4"/>
            <p:cNvSpPr/>
            <p:nvPr/>
          </p:nvSpPr>
          <p:spPr>
            <a:xfrm>
              <a:off x="0" y="0"/>
              <a:ext cx="3857382" cy="1306646"/>
            </a:xfrm>
            <a:custGeom>
              <a:avLst/>
              <a:gdLst/>
              <a:ahLst/>
              <a:cxnLst/>
              <a:rect l="l" t="t" r="r" b="b"/>
              <a:pathLst>
                <a:path w="3857382" h="1306646">
                  <a:moveTo>
                    <a:pt x="26959" y="0"/>
                  </a:moveTo>
                  <a:lnTo>
                    <a:pt x="3830423" y="0"/>
                  </a:lnTo>
                  <a:cubicBezTo>
                    <a:pt x="3837573" y="0"/>
                    <a:pt x="3844430" y="2840"/>
                    <a:pt x="3849486" y="7896"/>
                  </a:cubicBezTo>
                  <a:cubicBezTo>
                    <a:pt x="3854542" y="12952"/>
                    <a:pt x="3857382" y="19809"/>
                    <a:pt x="3857382" y="26959"/>
                  </a:cubicBezTo>
                  <a:lnTo>
                    <a:pt x="3857382" y="1279687"/>
                  </a:lnTo>
                  <a:cubicBezTo>
                    <a:pt x="3857382" y="1286837"/>
                    <a:pt x="3854542" y="1293694"/>
                    <a:pt x="3849486" y="1298750"/>
                  </a:cubicBezTo>
                  <a:cubicBezTo>
                    <a:pt x="3844430" y="1303805"/>
                    <a:pt x="3837573" y="1306646"/>
                    <a:pt x="3830423" y="1306646"/>
                  </a:cubicBezTo>
                  <a:lnTo>
                    <a:pt x="26959" y="1306646"/>
                  </a:lnTo>
                  <a:cubicBezTo>
                    <a:pt x="19809" y="1306646"/>
                    <a:pt x="12952" y="1303805"/>
                    <a:pt x="7896" y="1298750"/>
                  </a:cubicBezTo>
                  <a:cubicBezTo>
                    <a:pt x="2840" y="1293694"/>
                    <a:pt x="0" y="1286837"/>
                    <a:pt x="0" y="1279687"/>
                  </a:cubicBezTo>
                  <a:lnTo>
                    <a:pt x="0" y="26959"/>
                  </a:lnTo>
                  <a:cubicBezTo>
                    <a:pt x="0" y="19809"/>
                    <a:pt x="2840" y="12952"/>
                    <a:pt x="7896" y="7896"/>
                  </a:cubicBezTo>
                  <a:cubicBezTo>
                    <a:pt x="12952" y="2840"/>
                    <a:pt x="19809" y="0"/>
                    <a:pt x="26959" y="0"/>
                  </a:cubicBezTo>
                  <a:close/>
                </a:path>
              </a:pathLst>
            </a:custGeom>
            <a:solidFill>
              <a:srgbClr val="A8082B"/>
            </a:solidFill>
          </p:spPr>
        </p:sp>
        <p:sp>
          <p:nvSpPr>
            <p:cNvPr id="5" name="TextBox 5"/>
            <p:cNvSpPr txBox="1"/>
            <p:nvPr/>
          </p:nvSpPr>
          <p:spPr>
            <a:xfrm>
              <a:off x="0" y="-38100"/>
              <a:ext cx="3857382" cy="1344746"/>
            </a:xfrm>
            <a:prstGeom prst="rect">
              <a:avLst/>
            </a:prstGeom>
          </p:spPr>
          <p:txBody>
            <a:bodyPr lIns="50800" tIns="50800" rIns="50800" bIns="50800" rtlCol="0" anchor="ctr"/>
            <a:lstStyle/>
            <a:p>
              <a:pPr algn="ctr">
                <a:lnSpc>
                  <a:spcPts val="2185"/>
                </a:lnSpc>
              </a:pPr>
              <a:endParaRPr/>
            </a:p>
          </p:txBody>
        </p:sp>
      </p:grpSp>
      <p:sp>
        <p:nvSpPr>
          <p:cNvPr id="6" name="TextBox 6"/>
          <p:cNvSpPr txBox="1"/>
          <p:nvPr/>
        </p:nvSpPr>
        <p:spPr>
          <a:xfrm>
            <a:off x="2513975" y="3325214"/>
            <a:ext cx="13260049" cy="4096065"/>
          </a:xfrm>
          <a:prstGeom prst="rect">
            <a:avLst/>
          </a:prstGeom>
        </p:spPr>
        <p:txBody>
          <a:bodyPr lIns="0" tIns="0" rIns="0" bIns="0" rtlCol="0" anchor="t">
            <a:spAutoFit/>
          </a:bodyPr>
          <a:lstStyle/>
          <a:p>
            <a:pPr algn="just">
              <a:lnSpc>
                <a:spcPts val="3652"/>
              </a:lnSpc>
            </a:pPr>
            <a:r>
              <a:rPr lang="en-US" sz="2608">
                <a:solidFill>
                  <a:srgbClr val="FFFFFF"/>
                </a:solidFill>
                <a:latin typeface="Poppins"/>
              </a:rPr>
              <a:t>Secara umum, pemahaman mendalam tentang segmen pelanggan dan prediksi churn sangat penting untuk menginformasikan strategi retensi pelanggan. Dengan memahami kebutuhan dan perilaku pelanggan yang berbeda, perusahaan dapat merancang intervensi yang tepat untuk meningkatkan kepuasan pelanggan dan meminimalkan kehilangan pelanggan. Dalam konteks bisnis, memaksimalkan retensi pelanggan sambil meminimalkan churn akan membantu dalam mempertahankan pendapatan dan meningkatkan profitabilitas jangka panjang.</a:t>
            </a:r>
          </a:p>
          <a:p>
            <a:pPr algn="just">
              <a:lnSpc>
                <a:spcPts val="3652"/>
              </a:lnSpc>
            </a:pPr>
            <a:endParaRPr lang="en-US" sz="2608">
              <a:solidFill>
                <a:srgbClr val="FFFFFF"/>
              </a:solidFill>
              <a:latin typeface="Poppins"/>
            </a:endParaRPr>
          </a:p>
        </p:txBody>
      </p:sp>
      <p:grpSp>
        <p:nvGrpSpPr>
          <p:cNvPr id="7" name="Group 7"/>
          <p:cNvGrpSpPr/>
          <p:nvPr/>
        </p:nvGrpSpPr>
        <p:grpSpPr>
          <a:xfrm>
            <a:off x="1821001" y="736028"/>
            <a:ext cx="14645997" cy="1450059"/>
            <a:chOff x="0" y="0"/>
            <a:chExt cx="3857382" cy="381909"/>
          </a:xfrm>
        </p:grpSpPr>
        <p:sp>
          <p:nvSpPr>
            <p:cNvPr id="8" name="Freeform 8"/>
            <p:cNvSpPr/>
            <p:nvPr/>
          </p:nvSpPr>
          <p:spPr>
            <a:xfrm>
              <a:off x="0" y="0"/>
              <a:ext cx="3857382" cy="381909"/>
            </a:xfrm>
            <a:custGeom>
              <a:avLst/>
              <a:gdLst/>
              <a:ahLst/>
              <a:cxnLst/>
              <a:rect l="l" t="t" r="r" b="b"/>
              <a:pathLst>
                <a:path w="3857382" h="381909">
                  <a:moveTo>
                    <a:pt x="0" y="0"/>
                  </a:moveTo>
                  <a:lnTo>
                    <a:pt x="3857382" y="0"/>
                  </a:lnTo>
                  <a:lnTo>
                    <a:pt x="3857382" y="381909"/>
                  </a:lnTo>
                  <a:lnTo>
                    <a:pt x="0" y="381909"/>
                  </a:lnTo>
                  <a:close/>
                </a:path>
              </a:pathLst>
            </a:custGeom>
            <a:solidFill>
              <a:srgbClr val="FFFFFF"/>
            </a:solidFill>
            <a:ln w="38100" cap="sq">
              <a:solidFill>
                <a:srgbClr val="FFFFFF"/>
              </a:solidFill>
              <a:prstDash val="solid"/>
              <a:miter/>
            </a:ln>
          </p:spPr>
        </p:sp>
        <p:sp>
          <p:nvSpPr>
            <p:cNvPr id="9" name="TextBox 9"/>
            <p:cNvSpPr txBox="1"/>
            <p:nvPr/>
          </p:nvSpPr>
          <p:spPr>
            <a:xfrm>
              <a:off x="0" y="-38100"/>
              <a:ext cx="3857382" cy="420009"/>
            </a:xfrm>
            <a:prstGeom prst="rect">
              <a:avLst/>
            </a:prstGeom>
          </p:spPr>
          <p:txBody>
            <a:bodyPr lIns="50800" tIns="50800" rIns="50800" bIns="50800" rtlCol="0" anchor="ctr"/>
            <a:lstStyle/>
            <a:p>
              <a:pPr algn="ctr">
                <a:lnSpc>
                  <a:spcPts val="2185"/>
                </a:lnSpc>
              </a:pPr>
              <a:endParaRPr/>
            </a:p>
          </p:txBody>
        </p:sp>
      </p:grpSp>
      <p:sp>
        <p:nvSpPr>
          <p:cNvPr id="10" name="TextBox 10"/>
          <p:cNvSpPr txBox="1"/>
          <p:nvPr/>
        </p:nvSpPr>
        <p:spPr>
          <a:xfrm>
            <a:off x="6050359" y="942975"/>
            <a:ext cx="6187281" cy="877570"/>
          </a:xfrm>
          <a:prstGeom prst="rect">
            <a:avLst/>
          </a:prstGeom>
        </p:spPr>
        <p:txBody>
          <a:bodyPr lIns="0" tIns="0" rIns="0" bIns="0" rtlCol="0" anchor="t">
            <a:spAutoFit/>
          </a:bodyPr>
          <a:lstStyle/>
          <a:p>
            <a:pPr algn="ctr">
              <a:lnSpc>
                <a:spcPts val="7279"/>
              </a:lnSpc>
            </a:pPr>
            <a:r>
              <a:rPr lang="en-US" sz="5199">
                <a:solidFill>
                  <a:srgbClr val="00193B"/>
                </a:solidFill>
                <a:latin typeface="Montserrat Bold"/>
              </a:rPr>
              <a:t>Kesimpulan Akhir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3B60"/>
        </a:solidFill>
        <a:effectLst/>
      </p:bgPr>
    </p:bg>
    <p:spTree>
      <p:nvGrpSpPr>
        <p:cNvPr id="1" name=""/>
        <p:cNvGrpSpPr/>
        <p:nvPr/>
      </p:nvGrpSpPr>
      <p:grpSpPr>
        <a:xfrm>
          <a:off x="0" y="0"/>
          <a:ext cx="0" cy="0"/>
          <a:chOff x="0" y="0"/>
          <a:chExt cx="0" cy="0"/>
        </a:xfrm>
      </p:grpSpPr>
      <p:sp>
        <p:nvSpPr>
          <p:cNvPr id="2" name="Freeform 2"/>
          <p:cNvSpPr/>
          <p:nvPr/>
        </p:nvSpPr>
        <p:spPr>
          <a:xfrm>
            <a:off x="7873410" y="1702946"/>
            <a:ext cx="264637" cy="264637"/>
          </a:xfrm>
          <a:custGeom>
            <a:avLst/>
            <a:gdLst/>
            <a:ahLst/>
            <a:cxnLst/>
            <a:rect l="l" t="t" r="r" b="b"/>
            <a:pathLst>
              <a:path w="264637" h="264637">
                <a:moveTo>
                  <a:pt x="0" y="0"/>
                </a:moveTo>
                <a:lnTo>
                  <a:pt x="264638" y="0"/>
                </a:lnTo>
                <a:lnTo>
                  <a:pt x="264638" y="264637"/>
                </a:lnTo>
                <a:lnTo>
                  <a:pt x="0" y="264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57804"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76638" y="630495"/>
            <a:ext cx="16534725" cy="9026009"/>
            <a:chOff x="0" y="0"/>
            <a:chExt cx="4354825" cy="2377220"/>
          </a:xfrm>
        </p:grpSpPr>
        <p:sp>
          <p:nvSpPr>
            <p:cNvPr id="5" name="Freeform 5"/>
            <p:cNvSpPr/>
            <p:nvPr/>
          </p:nvSpPr>
          <p:spPr>
            <a:xfrm>
              <a:off x="0" y="0"/>
              <a:ext cx="4354824" cy="2377220"/>
            </a:xfrm>
            <a:custGeom>
              <a:avLst/>
              <a:gdLst/>
              <a:ahLst/>
              <a:cxnLst/>
              <a:rect l="l" t="t" r="r" b="b"/>
              <a:pathLst>
                <a:path w="4354824" h="2377220">
                  <a:moveTo>
                    <a:pt x="23879" y="0"/>
                  </a:moveTo>
                  <a:lnTo>
                    <a:pt x="4330945" y="0"/>
                  </a:lnTo>
                  <a:cubicBezTo>
                    <a:pt x="4337278" y="0"/>
                    <a:pt x="4343352" y="2516"/>
                    <a:pt x="4347830" y="6994"/>
                  </a:cubicBezTo>
                  <a:cubicBezTo>
                    <a:pt x="4352309" y="11472"/>
                    <a:pt x="4354824" y="17546"/>
                    <a:pt x="4354824" y="23879"/>
                  </a:cubicBezTo>
                  <a:lnTo>
                    <a:pt x="4354824" y="2353341"/>
                  </a:lnTo>
                  <a:cubicBezTo>
                    <a:pt x="4354824" y="2359674"/>
                    <a:pt x="4352309" y="2365748"/>
                    <a:pt x="4347830" y="2370226"/>
                  </a:cubicBezTo>
                  <a:cubicBezTo>
                    <a:pt x="4343352" y="2374704"/>
                    <a:pt x="4337278" y="2377220"/>
                    <a:pt x="4330945" y="2377220"/>
                  </a:cubicBezTo>
                  <a:lnTo>
                    <a:pt x="23879" y="2377220"/>
                  </a:lnTo>
                  <a:cubicBezTo>
                    <a:pt x="17546" y="2377220"/>
                    <a:pt x="11472" y="2374704"/>
                    <a:pt x="6994" y="2370226"/>
                  </a:cubicBezTo>
                  <a:cubicBezTo>
                    <a:pt x="2516" y="2365748"/>
                    <a:pt x="0" y="2359674"/>
                    <a:pt x="0" y="2353341"/>
                  </a:cubicBezTo>
                  <a:lnTo>
                    <a:pt x="0" y="23879"/>
                  </a:lnTo>
                  <a:cubicBezTo>
                    <a:pt x="0" y="17546"/>
                    <a:pt x="2516" y="11472"/>
                    <a:pt x="6994" y="6994"/>
                  </a:cubicBezTo>
                  <a:cubicBezTo>
                    <a:pt x="11472" y="2516"/>
                    <a:pt x="17546" y="0"/>
                    <a:pt x="23879" y="0"/>
                  </a:cubicBezTo>
                  <a:close/>
                </a:path>
              </a:pathLst>
            </a:custGeom>
            <a:solidFill>
              <a:srgbClr val="00193B"/>
            </a:solidFill>
          </p:spPr>
        </p:sp>
        <p:sp>
          <p:nvSpPr>
            <p:cNvPr id="6" name="TextBox 6"/>
            <p:cNvSpPr txBox="1"/>
            <p:nvPr/>
          </p:nvSpPr>
          <p:spPr>
            <a:xfrm>
              <a:off x="0" y="-57150"/>
              <a:ext cx="4354825" cy="2434370"/>
            </a:xfrm>
            <a:prstGeom prst="rect">
              <a:avLst/>
            </a:prstGeom>
          </p:spPr>
          <p:txBody>
            <a:bodyPr lIns="50800" tIns="50800" rIns="50800" bIns="50800" rtlCol="0" anchor="ctr"/>
            <a:lstStyle/>
            <a:p>
              <a:pPr algn="ctr">
                <a:lnSpc>
                  <a:spcPts val="2614"/>
                </a:lnSpc>
              </a:pPr>
              <a:endParaRPr/>
            </a:p>
          </p:txBody>
        </p:sp>
      </p:grpSp>
      <p:sp>
        <p:nvSpPr>
          <p:cNvPr id="7" name="Freeform 7"/>
          <p:cNvSpPr/>
          <p:nvPr/>
        </p:nvSpPr>
        <p:spPr>
          <a:xfrm>
            <a:off x="7769044" y="4330326"/>
            <a:ext cx="2753378" cy="3423139"/>
          </a:xfrm>
          <a:custGeom>
            <a:avLst/>
            <a:gdLst/>
            <a:ahLst/>
            <a:cxnLst/>
            <a:rect l="l" t="t" r="r" b="b"/>
            <a:pathLst>
              <a:path w="2753378" h="3423139">
                <a:moveTo>
                  <a:pt x="0" y="0"/>
                </a:moveTo>
                <a:lnTo>
                  <a:pt x="2753379" y="0"/>
                </a:lnTo>
                <a:lnTo>
                  <a:pt x="2753379" y="3423138"/>
                </a:lnTo>
                <a:lnTo>
                  <a:pt x="0" y="3423138"/>
                </a:lnTo>
                <a:lnTo>
                  <a:pt x="0" y="0"/>
                </a:lnTo>
                <a:close/>
              </a:path>
            </a:pathLst>
          </a:custGeom>
          <a:blipFill>
            <a:blip r:embed="rId4"/>
            <a:stretch>
              <a:fillRect b="-8817"/>
            </a:stretch>
          </a:blipFill>
        </p:spPr>
      </p:sp>
      <p:sp>
        <p:nvSpPr>
          <p:cNvPr id="8" name="Freeform 8"/>
          <p:cNvSpPr/>
          <p:nvPr/>
        </p:nvSpPr>
        <p:spPr>
          <a:xfrm>
            <a:off x="2059239" y="4330326"/>
            <a:ext cx="3363956" cy="4390154"/>
          </a:xfrm>
          <a:custGeom>
            <a:avLst/>
            <a:gdLst/>
            <a:ahLst/>
            <a:cxnLst/>
            <a:rect l="l" t="t" r="r" b="b"/>
            <a:pathLst>
              <a:path w="3363956" h="4390154">
                <a:moveTo>
                  <a:pt x="0" y="0"/>
                </a:moveTo>
                <a:lnTo>
                  <a:pt x="3363956" y="0"/>
                </a:lnTo>
                <a:lnTo>
                  <a:pt x="3363956" y="4390154"/>
                </a:lnTo>
                <a:lnTo>
                  <a:pt x="0" y="4390154"/>
                </a:lnTo>
                <a:lnTo>
                  <a:pt x="0" y="0"/>
                </a:lnTo>
                <a:close/>
              </a:path>
            </a:pathLst>
          </a:custGeom>
          <a:blipFill>
            <a:blip r:embed="rId5"/>
            <a:stretch>
              <a:fillRect/>
            </a:stretch>
          </a:blipFill>
        </p:spPr>
      </p:sp>
      <p:grpSp>
        <p:nvGrpSpPr>
          <p:cNvPr id="9" name="Group 9"/>
          <p:cNvGrpSpPr/>
          <p:nvPr/>
        </p:nvGrpSpPr>
        <p:grpSpPr>
          <a:xfrm>
            <a:off x="1937155" y="7459161"/>
            <a:ext cx="3608124" cy="1157890"/>
            <a:chOff x="0" y="0"/>
            <a:chExt cx="812800" cy="260837"/>
          </a:xfrm>
        </p:grpSpPr>
        <p:sp>
          <p:nvSpPr>
            <p:cNvPr id="10" name="Freeform 10"/>
            <p:cNvSpPr/>
            <p:nvPr/>
          </p:nvSpPr>
          <p:spPr>
            <a:xfrm>
              <a:off x="0" y="0"/>
              <a:ext cx="812800" cy="260837"/>
            </a:xfrm>
            <a:custGeom>
              <a:avLst/>
              <a:gdLst/>
              <a:ahLst/>
              <a:cxnLst/>
              <a:rect l="l" t="t" r="r" b="b"/>
              <a:pathLst>
                <a:path w="812800" h="260837">
                  <a:moveTo>
                    <a:pt x="109430" y="0"/>
                  </a:moveTo>
                  <a:lnTo>
                    <a:pt x="703370" y="0"/>
                  </a:lnTo>
                  <a:cubicBezTo>
                    <a:pt x="763806" y="0"/>
                    <a:pt x="812800" y="48994"/>
                    <a:pt x="812800" y="109430"/>
                  </a:cubicBezTo>
                  <a:lnTo>
                    <a:pt x="812800" y="151407"/>
                  </a:lnTo>
                  <a:cubicBezTo>
                    <a:pt x="812800" y="211844"/>
                    <a:pt x="763806" y="260837"/>
                    <a:pt x="703370" y="260837"/>
                  </a:cubicBezTo>
                  <a:lnTo>
                    <a:pt x="109430" y="260837"/>
                  </a:lnTo>
                  <a:cubicBezTo>
                    <a:pt x="48994" y="260837"/>
                    <a:pt x="0" y="211844"/>
                    <a:pt x="0" y="151407"/>
                  </a:cubicBezTo>
                  <a:lnTo>
                    <a:pt x="0" y="109430"/>
                  </a:lnTo>
                  <a:cubicBezTo>
                    <a:pt x="0" y="48994"/>
                    <a:pt x="48994" y="0"/>
                    <a:pt x="109430" y="0"/>
                  </a:cubicBezTo>
                  <a:close/>
                </a:path>
              </a:pathLst>
            </a:custGeom>
            <a:solidFill>
              <a:srgbClr val="FFFFFF"/>
            </a:solidFill>
          </p:spPr>
        </p:sp>
        <p:sp>
          <p:nvSpPr>
            <p:cNvPr id="11" name="TextBox 11"/>
            <p:cNvSpPr txBox="1"/>
            <p:nvPr/>
          </p:nvSpPr>
          <p:spPr>
            <a:xfrm>
              <a:off x="0" y="-57150"/>
              <a:ext cx="812800" cy="317987"/>
            </a:xfrm>
            <a:prstGeom prst="rect">
              <a:avLst/>
            </a:prstGeom>
          </p:spPr>
          <p:txBody>
            <a:bodyPr lIns="50800" tIns="50800" rIns="50800" bIns="50800" rtlCol="0" anchor="ctr"/>
            <a:lstStyle/>
            <a:p>
              <a:pPr algn="ctr">
                <a:lnSpc>
                  <a:spcPts val="2614"/>
                </a:lnSpc>
              </a:pPr>
              <a:endParaRPr/>
            </a:p>
          </p:txBody>
        </p:sp>
      </p:grpSp>
      <p:sp>
        <p:nvSpPr>
          <p:cNvPr id="12" name="TextBox 12"/>
          <p:cNvSpPr txBox="1"/>
          <p:nvPr/>
        </p:nvSpPr>
        <p:spPr>
          <a:xfrm>
            <a:off x="7600173" y="7601424"/>
            <a:ext cx="3091121" cy="436681"/>
          </a:xfrm>
          <a:prstGeom prst="rect">
            <a:avLst/>
          </a:prstGeom>
        </p:spPr>
        <p:txBody>
          <a:bodyPr lIns="0" tIns="0" rIns="0" bIns="0" rtlCol="0" anchor="t">
            <a:spAutoFit/>
          </a:bodyPr>
          <a:lstStyle/>
          <a:p>
            <a:pPr algn="ctr">
              <a:lnSpc>
                <a:spcPts val="3333"/>
              </a:lnSpc>
            </a:pPr>
            <a:r>
              <a:rPr lang="en-US" sz="2380">
                <a:solidFill>
                  <a:srgbClr val="00193B"/>
                </a:solidFill>
                <a:latin typeface="Poppins Bold"/>
              </a:rPr>
              <a:t>Rizqi Andhika P.</a:t>
            </a:r>
          </a:p>
        </p:txBody>
      </p:sp>
      <p:sp>
        <p:nvSpPr>
          <p:cNvPr id="13" name="AutoShape 13"/>
          <p:cNvSpPr/>
          <p:nvPr/>
        </p:nvSpPr>
        <p:spPr>
          <a:xfrm flipV="1">
            <a:off x="2263009" y="8119068"/>
            <a:ext cx="2956417" cy="0"/>
          </a:xfrm>
          <a:prstGeom prst="line">
            <a:avLst/>
          </a:prstGeom>
          <a:ln w="9525" cap="flat">
            <a:solidFill>
              <a:srgbClr val="00193B"/>
            </a:solidFill>
            <a:prstDash val="solid"/>
            <a:headEnd type="none" w="sm" len="sm"/>
            <a:tailEnd type="none" w="sm" len="sm"/>
          </a:ln>
        </p:spPr>
      </p:sp>
      <p:grpSp>
        <p:nvGrpSpPr>
          <p:cNvPr id="14" name="Group 14"/>
          <p:cNvGrpSpPr/>
          <p:nvPr/>
        </p:nvGrpSpPr>
        <p:grpSpPr>
          <a:xfrm>
            <a:off x="7339938" y="7459161"/>
            <a:ext cx="3608124" cy="1157890"/>
            <a:chOff x="0" y="0"/>
            <a:chExt cx="812800" cy="260837"/>
          </a:xfrm>
        </p:grpSpPr>
        <p:sp>
          <p:nvSpPr>
            <p:cNvPr id="15" name="Freeform 15"/>
            <p:cNvSpPr/>
            <p:nvPr/>
          </p:nvSpPr>
          <p:spPr>
            <a:xfrm>
              <a:off x="0" y="0"/>
              <a:ext cx="812800" cy="260837"/>
            </a:xfrm>
            <a:custGeom>
              <a:avLst/>
              <a:gdLst/>
              <a:ahLst/>
              <a:cxnLst/>
              <a:rect l="l" t="t" r="r" b="b"/>
              <a:pathLst>
                <a:path w="812800" h="260837">
                  <a:moveTo>
                    <a:pt x="109430" y="0"/>
                  </a:moveTo>
                  <a:lnTo>
                    <a:pt x="703370" y="0"/>
                  </a:lnTo>
                  <a:cubicBezTo>
                    <a:pt x="763806" y="0"/>
                    <a:pt x="812800" y="48994"/>
                    <a:pt x="812800" y="109430"/>
                  </a:cubicBezTo>
                  <a:lnTo>
                    <a:pt x="812800" y="151407"/>
                  </a:lnTo>
                  <a:cubicBezTo>
                    <a:pt x="812800" y="211844"/>
                    <a:pt x="763806" y="260837"/>
                    <a:pt x="703370" y="260837"/>
                  </a:cubicBezTo>
                  <a:lnTo>
                    <a:pt x="109430" y="260837"/>
                  </a:lnTo>
                  <a:cubicBezTo>
                    <a:pt x="48994" y="260837"/>
                    <a:pt x="0" y="211844"/>
                    <a:pt x="0" y="151407"/>
                  </a:cubicBezTo>
                  <a:lnTo>
                    <a:pt x="0" y="109430"/>
                  </a:lnTo>
                  <a:cubicBezTo>
                    <a:pt x="0" y="48994"/>
                    <a:pt x="48994" y="0"/>
                    <a:pt x="109430" y="0"/>
                  </a:cubicBezTo>
                  <a:close/>
                </a:path>
              </a:pathLst>
            </a:custGeom>
            <a:solidFill>
              <a:srgbClr val="FFFFFF"/>
            </a:solidFill>
          </p:spPr>
        </p:sp>
        <p:sp>
          <p:nvSpPr>
            <p:cNvPr id="16" name="TextBox 16"/>
            <p:cNvSpPr txBox="1"/>
            <p:nvPr/>
          </p:nvSpPr>
          <p:spPr>
            <a:xfrm>
              <a:off x="0" y="-57150"/>
              <a:ext cx="812800" cy="317987"/>
            </a:xfrm>
            <a:prstGeom prst="rect">
              <a:avLst/>
            </a:prstGeom>
          </p:spPr>
          <p:txBody>
            <a:bodyPr lIns="50800" tIns="50800" rIns="50800" bIns="50800" rtlCol="0" anchor="ctr"/>
            <a:lstStyle/>
            <a:p>
              <a:pPr algn="ctr">
                <a:lnSpc>
                  <a:spcPts val="2614"/>
                </a:lnSpc>
              </a:pPr>
              <a:endParaRPr/>
            </a:p>
          </p:txBody>
        </p:sp>
      </p:grpSp>
      <p:sp>
        <p:nvSpPr>
          <p:cNvPr id="17" name="AutoShape 17"/>
          <p:cNvSpPr/>
          <p:nvPr/>
        </p:nvSpPr>
        <p:spPr>
          <a:xfrm flipV="1">
            <a:off x="7665792" y="8119068"/>
            <a:ext cx="2956417" cy="0"/>
          </a:xfrm>
          <a:prstGeom prst="line">
            <a:avLst/>
          </a:prstGeom>
          <a:ln w="9525" cap="flat">
            <a:solidFill>
              <a:srgbClr val="00193B"/>
            </a:solidFill>
            <a:prstDash val="solid"/>
            <a:headEnd type="none" w="sm" len="sm"/>
            <a:tailEnd type="none" w="sm" len="sm"/>
          </a:ln>
        </p:spPr>
      </p:sp>
      <p:grpSp>
        <p:nvGrpSpPr>
          <p:cNvPr id="18" name="Group 18"/>
          <p:cNvGrpSpPr/>
          <p:nvPr/>
        </p:nvGrpSpPr>
        <p:grpSpPr>
          <a:xfrm>
            <a:off x="12742721" y="7459161"/>
            <a:ext cx="3608124" cy="1157890"/>
            <a:chOff x="0" y="0"/>
            <a:chExt cx="812800" cy="260837"/>
          </a:xfrm>
        </p:grpSpPr>
        <p:sp>
          <p:nvSpPr>
            <p:cNvPr id="19" name="Freeform 19"/>
            <p:cNvSpPr/>
            <p:nvPr/>
          </p:nvSpPr>
          <p:spPr>
            <a:xfrm>
              <a:off x="0" y="0"/>
              <a:ext cx="812800" cy="260837"/>
            </a:xfrm>
            <a:custGeom>
              <a:avLst/>
              <a:gdLst/>
              <a:ahLst/>
              <a:cxnLst/>
              <a:rect l="l" t="t" r="r" b="b"/>
              <a:pathLst>
                <a:path w="812800" h="260837">
                  <a:moveTo>
                    <a:pt x="109430" y="0"/>
                  </a:moveTo>
                  <a:lnTo>
                    <a:pt x="703370" y="0"/>
                  </a:lnTo>
                  <a:cubicBezTo>
                    <a:pt x="763806" y="0"/>
                    <a:pt x="812800" y="48994"/>
                    <a:pt x="812800" y="109430"/>
                  </a:cubicBezTo>
                  <a:lnTo>
                    <a:pt x="812800" y="151407"/>
                  </a:lnTo>
                  <a:cubicBezTo>
                    <a:pt x="812800" y="211844"/>
                    <a:pt x="763806" y="260837"/>
                    <a:pt x="703370" y="260837"/>
                  </a:cubicBezTo>
                  <a:lnTo>
                    <a:pt x="109430" y="260837"/>
                  </a:lnTo>
                  <a:cubicBezTo>
                    <a:pt x="48994" y="260837"/>
                    <a:pt x="0" y="211844"/>
                    <a:pt x="0" y="151407"/>
                  </a:cubicBezTo>
                  <a:lnTo>
                    <a:pt x="0" y="109430"/>
                  </a:lnTo>
                  <a:cubicBezTo>
                    <a:pt x="0" y="48994"/>
                    <a:pt x="48994" y="0"/>
                    <a:pt x="109430" y="0"/>
                  </a:cubicBezTo>
                  <a:close/>
                </a:path>
              </a:pathLst>
            </a:custGeom>
            <a:solidFill>
              <a:srgbClr val="FFFFFF"/>
            </a:solidFill>
          </p:spPr>
        </p:sp>
        <p:sp>
          <p:nvSpPr>
            <p:cNvPr id="20" name="TextBox 20"/>
            <p:cNvSpPr txBox="1"/>
            <p:nvPr/>
          </p:nvSpPr>
          <p:spPr>
            <a:xfrm>
              <a:off x="0" y="-57150"/>
              <a:ext cx="812800" cy="317987"/>
            </a:xfrm>
            <a:prstGeom prst="rect">
              <a:avLst/>
            </a:prstGeom>
          </p:spPr>
          <p:txBody>
            <a:bodyPr lIns="50800" tIns="50800" rIns="50800" bIns="50800" rtlCol="0" anchor="ctr"/>
            <a:lstStyle/>
            <a:p>
              <a:pPr algn="ctr">
                <a:lnSpc>
                  <a:spcPts val="2614"/>
                </a:lnSpc>
              </a:pPr>
              <a:endParaRPr/>
            </a:p>
          </p:txBody>
        </p:sp>
      </p:grpSp>
      <p:sp>
        <p:nvSpPr>
          <p:cNvPr id="21" name="AutoShape 21"/>
          <p:cNvSpPr/>
          <p:nvPr/>
        </p:nvSpPr>
        <p:spPr>
          <a:xfrm flipV="1">
            <a:off x="13068574" y="8119068"/>
            <a:ext cx="2956417" cy="0"/>
          </a:xfrm>
          <a:prstGeom prst="line">
            <a:avLst/>
          </a:prstGeom>
          <a:ln w="9525" cap="flat">
            <a:solidFill>
              <a:srgbClr val="00193B"/>
            </a:solidFill>
            <a:prstDash val="solid"/>
            <a:headEnd type="none" w="sm" len="sm"/>
            <a:tailEnd type="none" w="sm" len="sm"/>
          </a:ln>
        </p:spPr>
      </p:sp>
      <p:sp>
        <p:nvSpPr>
          <p:cNvPr id="22" name="Freeform 22"/>
          <p:cNvSpPr/>
          <p:nvPr/>
        </p:nvSpPr>
        <p:spPr>
          <a:xfrm>
            <a:off x="13169121" y="4177367"/>
            <a:ext cx="2923222" cy="3281794"/>
          </a:xfrm>
          <a:custGeom>
            <a:avLst/>
            <a:gdLst/>
            <a:ahLst/>
            <a:cxnLst/>
            <a:rect l="l" t="t" r="r" b="b"/>
            <a:pathLst>
              <a:path w="2923222" h="3281794">
                <a:moveTo>
                  <a:pt x="0" y="0"/>
                </a:moveTo>
                <a:lnTo>
                  <a:pt x="2923222" y="0"/>
                </a:lnTo>
                <a:lnTo>
                  <a:pt x="2923222" y="3281794"/>
                </a:lnTo>
                <a:lnTo>
                  <a:pt x="0" y="3281794"/>
                </a:lnTo>
                <a:lnTo>
                  <a:pt x="0" y="0"/>
                </a:lnTo>
                <a:close/>
              </a:path>
            </a:pathLst>
          </a:custGeom>
          <a:blipFill>
            <a:blip r:embed="rId6"/>
            <a:stretch>
              <a:fillRect b="-66742"/>
            </a:stretch>
          </a:blipFill>
        </p:spPr>
      </p:sp>
      <p:sp>
        <p:nvSpPr>
          <p:cNvPr id="23" name="TextBox 23"/>
          <p:cNvSpPr txBox="1"/>
          <p:nvPr/>
        </p:nvSpPr>
        <p:spPr>
          <a:xfrm>
            <a:off x="6312798" y="1010286"/>
            <a:ext cx="5662400" cy="2315290"/>
          </a:xfrm>
          <a:prstGeom prst="rect">
            <a:avLst/>
          </a:prstGeom>
        </p:spPr>
        <p:txBody>
          <a:bodyPr wrap="square" lIns="0" tIns="0" rIns="0" bIns="0" rtlCol="0" anchor="t">
            <a:spAutoFit/>
          </a:bodyPr>
          <a:lstStyle/>
          <a:p>
            <a:pPr algn="ctr">
              <a:lnSpc>
                <a:spcPts val="19002"/>
              </a:lnSpc>
            </a:pPr>
            <a:r>
              <a:rPr lang="en-US" sz="13572" dirty="0">
                <a:solidFill>
                  <a:srgbClr val="FFFFFF"/>
                </a:solidFill>
                <a:latin typeface="Montserrat Bold Italics"/>
              </a:rPr>
              <a:t>BLUU</a:t>
            </a:r>
          </a:p>
        </p:txBody>
      </p:sp>
      <p:sp>
        <p:nvSpPr>
          <p:cNvPr id="24" name="TextBox 24"/>
          <p:cNvSpPr txBox="1"/>
          <p:nvPr/>
        </p:nvSpPr>
        <p:spPr>
          <a:xfrm>
            <a:off x="1960273" y="7630017"/>
            <a:ext cx="3615743" cy="402867"/>
          </a:xfrm>
          <a:prstGeom prst="rect">
            <a:avLst/>
          </a:prstGeom>
        </p:spPr>
        <p:txBody>
          <a:bodyPr wrap="square" lIns="0" tIns="0" rIns="0" bIns="0" rtlCol="0" anchor="t">
            <a:spAutoFit/>
          </a:bodyPr>
          <a:lstStyle/>
          <a:p>
            <a:pPr algn="ctr">
              <a:lnSpc>
                <a:spcPts val="3333"/>
              </a:lnSpc>
            </a:pPr>
            <a:r>
              <a:rPr lang="en-US" sz="2380" dirty="0">
                <a:solidFill>
                  <a:srgbClr val="00193B"/>
                </a:solidFill>
                <a:latin typeface="Poppins Bold"/>
              </a:rPr>
              <a:t>M. Maulana Firdaus R.</a:t>
            </a:r>
          </a:p>
        </p:txBody>
      </p:sp>
      <p:sp>
        <p:nvSpPr>
          <p:cNvPr id="25" name="TextBox 25"/>
          <p:cNvSpPr txBox="1"/>
          <p:nvPr/>
        </p:nvSpPr>
        <p:spPr>
          <a:xfrm>
            <a:off x="2521446" y="8152406"/>
            <a:ext cx="2307110" cy="315244"/>
          </a:xfrm>
          <a:prstGeom prst="rect">
            <a:avLst/>
          </a:prstGeom>
        </p:spPr>
        <p:txBody>
          <a:bodyPr lIns="0" tIns="0" rIns="0" bIns="0" rtlCol="0" anchor="t">
            <a:spAutoFit/>
          </a:bodyPr>
          <a:lstStyle/>
          <a:p>
            <a:pPr algn="ctr">
              <a:lnSpc>
                <a:spcPts val="2487"/>
              </a:lnSpc>
            </a:pPr>
            <a:r>
              <a:rPr lang="en-US" sz="1776">
                <a:solidFill>
                  <a:srgbClr val="00193B"/>
                </a:solidFill>
                <a:latin typeface="Poppins"/>
              </a:rPr>
              <a:t>STI’22 - ITB</a:t>
            </a:r>
          </a:p>
        </p:txBody>
      </p:sp>
      <p:sp>
        <p:nvSpPr>
          <p:cNvPr id="26" name="TextBox 26"/>
          <p:cNvSpPr txBox="1"/>
          <p:nvPr/>
        </p:nvSpPr>
        <p:spPr>
          <a:xfrm>
            <a:off x="7598440" y="7601424"/>
            <a:ext cx="3091121" cy="436693"/>
          </a:xfrm>
          <a:prstGeom prst="rect">
            <a:avLst/>
          </a:prstGeom>
        </p:spPr>
        <p:txBody>
          <a:bodyPr lIns="0" tIns="0" rIns="0" bIns="0" rtlCol="0" anchor="t">
            <a:spAutoFit/>
          </a:bodyPr>
          <a:lstStyle/>
          <a:p>
            <a:pPr algn="ctr">
              <a:lnSpc>
                <a:spcPts val="3333"/>
              </a:lnSpc>
            </a:pPr>
            <a:r>
              <a:rPr lang="en-US" sz="2380">
                <a:solidFill>
                  <a:srgbClr val="00193B"/>
                </a:solidFill>
                <a:latin typeface="Poppins Bold"/>
              </a:rPr>
              <a:t>Rizqi Andhika P.</a:t>
            </a:r>
          </a:p>
        </p:txBody>
      </p:sp>
      <p:sp>
        <p:nvSpPr>
          <p:cNvPr id="27" name="TextBox 27"/>
          <p:cNvSpPr txBox="1"/>
          <p:nvPr/>
        </p:nvSpPr>
        <p:spPr>
          <a:xfrm>
            <a:off x="7924229" y="8152406"/>
            <a:ext cx="2307110" cy="315244"/>
          </a:xfrm>
          <a:prstGeom prst="rect">
            <a:avLst/>
          </a:prstGeom>
        </p:spPr>
        <p:txBody>
          <a:bodyPr lIns="0" tIns="0" rIns="0" bIns="0" rtlCol="0" anchor="t">
            <a:spAutoFit/>
          </a:bodyPr>
          <a:lstStyle/>
          <a:p>
            <a:pPr algn="ctr">
              <a:lnSpc>
                <a:spcPts val="2487"/>
              </a:lnSpc>
            </a:pPr>
            <a:r>
              <a:rPr lang="en-US" sz="1776">
                <a:solidFill>
                  <a:srgbClr val="00193B"/>
                </a:solidFill>
                <a:latin typeface="Poppins"/>
              </a:rPr>
              <a:t>STI’22 - ITB</a:t>
            </a:r>
          </a:p>
        </p:txBody>
      </p:sp>
      <p:sp>
        <p:nvSpPr>
          <p:cNvPr id="28" name="TextBox 28"/>
          <p:cNvSpPr txBox="1"/>
          <p:nvPr/>
        </p:nvSpPr>
        <p:spPr>
          <a:xfrm>
            <a:off x="12935451" y="7601424"/>
            <a:ext cx="3156892" cy="436693"/>
          </a:xfrm>
          <a:prstGeom prst="rect">
            <a:avLst/>
          </a:prstGeom>
        </p:spPr>
        <p:txBody>
          <a:bodyPr lIns="0" tIns="0" rIns="0" bIns="0" rtlCol="0" anchor="t">
            <a:spAutoFit/>
          </a:bodyPr>
          <a:lstStyle/>
          <a:p>
            <a:pPr algn="ctr">
              <a:lnSpc>
                <a:spcPts val="3333"/>
              </a:lnSpc>
            </a:pPr>
            <a:r>
              <a:rPr lang="en-US" sz="2380">
                <a:solidFill>
                  <a:srgbClr val="00193B"/>
                </a:solidFill>
                <a:latin typeface="Poppins Bold"/>
              </a:rPr>
              <a:t>Adinda Khairunnisa</a:t>
            </a:r>
          </a:p>
        </p:txBody>
      </p:sp>
      <p:sp>
        <p:nvSpPr>
          <p:cNvPr id="29" name="TextBox 29"/>
          <p:cNvSpPr txBox="1"/>
          <p:nvPr/>
        </p:nvSpPr>
        <p:spPr>
          <a:xfrm>
            <a:off x="13327012" y="8152406"/>
            <a:ext cx="2307110" cy="315244"/>
          </a:xfrm>
          <a:prstGeom prst="rect">
            <a:avLst/>
          </a:prstGeom>
        </p:spPr>
        <p:txBody>
          <a:bodyPr lIns="0" tIns="0" rIns="0" bIns="0" rtlCol="0" anchor="t">
            <a:spAutoFit/>
          </a:bodyPr>
          <a:lstStyle/>
          <a:p>
            <a:pPr algn="ctr">
              <a:lnSpc>
                <a:spcPts val="2487"/>
              </a:lnSpc>
            </a:pPr>
            <a:r>
              <a:rPr lang="en-US" sz="1776">
                <a:solidFill>
                  <a:srgbClr val="00193B"/>
                </a:solidFill>
                <a:latin typeface="Poppins"/>
              </a:rPr>
              <a:t>STI’22 - ITB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sp>
        <p:nvSpPr>
          <p:cNvPr id="2" name="Freeform 2"/>
          <p:cNvSpPr/>
          <p:nvPr/>
        </p:nvSpPr>
        <p:spPr>
          <a:xfrm>
            <a:off x="8759607" y="1702946"/>
            <a:ext cx="264637" cy="264637"/>
          </a:xfrm>
          <a:custGeom>
            <a:avLst/>
            <a:gdLst/>
            <a:ahLst/>
            <a:cxnLst/>
            <a:rect l="l" t="t" r="r" b="b"/>
            <a:pathLst>
              <a:path w="264637" h="264637">
                <a:moveTo>
                  <a:pt x="0" y="0"/>
                </a:moveTo>
                <a:lnTo>
                  <a:pt x="264637" y="0"/>
                </a:lnTo>
                <a:lnTo>
                  <a:pt x="264637" y="264637"/>
                </a:lnTo>
                <a:lnTo>
                  <a:pt x="0" y="264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630190">
            <a:off x="10157256" y="6431510"/>
            <a:ext cx="10082381" cy="6874351"/>
          </a:xfrm>
          <a:custGeom>
            <a:avLst/>
            <a:gdLst/>
            <a:ahLst/>
            <a:cxnLst/>
            <a:rect l="l" t="t" r="r" b="b"/>
            <a:pathLst>
              <a:path w="10082381" h="6874351">
                <a:moveTo>
                  <a:pt x="0" y="0"/>
                </a:moveTo>
                <a:lnTo>
                  <a:pt x="10082380" y="0"/>
                </a:lnTo>
                <a:lnTo>
                  <a:pt x="10082380" y="6874351"/>
                </a:lnTo>
                <a:lnTo>
                  <a:pt x="0" y="68743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5" name="Table 5"/>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FFFFFF"/>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6" name="Group 6"/>
          <p:cNvGrpSpPr/>
          <p:nvPr/>
        </p:nvGrpSpPr>
        <p:grpSpPr>
          <a:xfrm>
            <a:off x="762869" y="2865174"/>
            <a:ext cx="12810306" cy="3553149"/>
            <a:chOff x="0" y="0"/>
            <a:chExt cx="3373908" cy="935809"/>
          </a:xfrm>
        </p:grpSpPr>
        <p:sp>
          <p:nvSpPr>
            <p:cNvPr id="7" name="Freeform 7"/>
            <p:cNvSpPr/>
            <p:nvPr/>
          </p:nvSpPr>
          <p:spPr>
            <a:xfrm>
              <a:off x="0" y="0"/>
              <a:ext cx="3373908" cy="935809"/>
            </a:xfrm>
            <a:custGeom>
              <a:avLst/>
              <a:gdLst/>
              <a:ahLst/>
              <a:cxnLst/>
              <a:rect l="l" t="t" r="r" b="b"/>
              <a:pathLst>
                <a:path w="3373908" h="935809">
                  <a:moveTo>
                    <a:pt x="30822" y="0"/>
                  </a:moveTo>
                  <a:lnTo>
                    <a:pt x="3343086" y="0"/>
                  </a:lnTo>
                  <a:cubicBezTo>
                    <a:pt x="3351260" y="0"/>
                    <a:pt x="3359100" y="3247"/>
                    <a:pt x="3364880" y="9028"/>
                  </a:cubicBezTo>
                  <a:cubicBezTo>
                    <a:pt x="3370660" y="14808"/>
                    <a:pt x="3373908" y="22647"/>
                    <a:pt x="3373908" y="30822"/>
                  </a:cubicBezTo>
                  <a:lnTo>
                    <a:pt x="3373908" y="904987"/>
                  </a:lnTo>
                  <a:cubicBezTo>
                    <a:pt x="3373908" y="913161"/>
                    <a:pt x="3370660" y="921001"/>
                    <a:pt x="3364880" y="926781"/>
                  </a:cubicBezTo>
                  <a:cubicBezTo>
                    <a:pt x="3359100" y="932562"/>
                    <a:pt x="3351260" y="935809"/>
                    <a:pt x="3343086" y="935809"/>
                  </a:cubicBezTo>
                  <a:lnTo>
                    <a:pt x="30822" y="935809"/>
                  </a:lnTo>
                  <a:cubicBezTo>
                    <a:pt x="22647" y="935809"/>
                    <a:pt x="14808" y="932562"/>
                    <a:pt x="9028" y="926781"/>
                  </a:cubicBezTo>
                  <a:cubicBezTo>
                    <a:pt x="3247" y="921001"/>
                    <a:pt x="0" y="913161"/>
                    <a:pt x="0" y="904987"/>
                  </a:cubicBezTo>
                  <a:lnTo>
                    <a:pt x="0" y="30822"/>
                  </a:lnTo>
                  <a:cubicBezTo>
                    <a:pt x="0" y="22647"/>
                    <a:pt x="3247" y="14808"/>
                    <a:pt x="9028" y="9028"/>
                  </a:cubicBezTo>
                  <a:cubicBezTo>
                    <a:pt x="14808" y="3247"/>
                    <a:pt x="22647" y="0"/>
                    <a:pt x="30822" y="0"/>
                  </a:cubicBezTo>
                  <a:close/>
                </a:path>
              </a:pathLst>
            </a:custGeom>
            <a:solidFill>
              <a:srgbClr val="A8082B"/>
            </a:solidFill>
          </p:spPr>
        </p:sp>
        <p:sp>
          <p:nvSpPr>
            <p:cNvPr id="8" name="TextBox 8"/>
            <p:cNvSpPr txBox="1"/>
            <p:nvPr/>
          </p:nvSpPr>
          <p:spPr>
            <a:xfrm>
              <a:off x="0" y="-38100"/>
              <a:ext cx="3373908" cy="973909"/>
            </a:xfrm>
            <a:prstGeom prst="rect">
              <a:avLst/>
            </a:prstGeom>
          </p:spPr>
          <p:txBody>
            <a:bodyPr lIns="50800" tIns="50800" rIns="50800" bIns="50800" rtlCol="0" anchor="ctr"/>
            <a:lstStyle/>
            <a:p>
              <a:pPr algn="ctr">
                <a:lnSpc>
                  <a:spcPts val="2185"/>
                </a:lnSpc>
              </a:pPr>
              <a:endParaRPr/>
            </a:p>
          </p:txBody>
        </p:sp>
      </p:grpSp>
      <p:sp>
        <p:nvSpPr>
          <p:cNvPr id="9" name="TextBox 9"/>
          <p:cNvSpPr txBox="1"/>
          <p:nvPr/>
        </p:nvSpPr>
        <p:spPr>
          <a:xfrm>
            <a:off x="1114035" y="3072383"/>
            <a:ext cx="12107975" cy="3441232"/>
          </a:xfrm>
          <a:prstGeom prst="rect">
            <a:avLst/>
          </a:prstGeom>
        </p:spPr>
        <p:txBody>
          <a:bodyPr lIns="0" tIns="0" rIns="0" bIns="0" rtlCol="0" anchor="t">
            <a:spAutoFit/>
          </a:bodyPr>
          <a:lstStyle/>
          <a:p>
            <a:pPr algn="just">
              <a:lnSpc>
                <a:spcPts val="3000"/>
              </a:lnSpc>
            </a:pPr>
            <a:r>
              <a:rPr lang="en-US" sz="2143">
                <a:solidFill>
                  <a:srgbClr val="FFFFFF"/>
                </a:solidFill>
                <a:latin typeface="Poppins"/>
              </a:rPr>
              <a:t>Telekomunikasi merupakan bidang yang </a:t>
            </a:r>
            <a:r>
              <a:rPr lang="en-US" sz="2143">
                <a:solidFill>
                  <a:srgbClr val="FFFFFF"/>
                </a:solidFill>
                <a:latin typeface="Poppins Bold"/>
              </a:rPr>
              <a:t>sangat penting</a:t>
            </a:r>
            <a:r>
              <a:rPr lang="en-US" sz="2143">
                <a:solidFill>
                  <a:srgbClr val="FFFFFF"/>
                </a:solidFill>
                <a:latin typeface="Poppins"/>
              </a:rPr>
              <a:t> dalam kehidupan manusia. Bidang ini melibatkan pengiriman informasi, suara, dan data antara individu, perangkat, atau lokasi yang berbeda melalui berbagai media seperti kabel, gelombang radio, dan satelit. Bidang ini memiliki banyak </a:t>
            </a:r>
            <a:r>
              <a:rPr lang="en-US" sz="2143">
                <a:solidFill>
                  <a:srgbClr val="FFFFFF"/>
                </a:solidFill>
                <a:latin typeface="Poppins Bold"/>
              </a:rPr>
              <a:t>peran penting</a:t>
            </a:r>
            <a:r>
              <a:rPr lang="en-US" sz="2143">
                <a:solidFill>
                  <a:srgbClr val="FFFFFF"/>
                </a:solidFill>
                <a:latin typeface="Poppins"/>
              </a:rPr>
              <a:t> dalam kehidupan manusia, seperti kemajuan teknologi, komunikasi jarak jauh, dan pertumbuhan bisnis dan ekonomi. Karena itu, telekomunikasi telah menjadi elemen tak terpisahkan dalam kehidupan sehari-hari yang terus berkembang dan akan terus memiliki </a:t>
            </a:r>
            <a:r>
              <a:rPr lang="en-US" sz="2143">
                <a:solidFill>
                  <a:srgbClr val="FFFFFF"/>
                </a:solidFill>
                <a:latin typeface="Poppins Bold"/>
              </a:rPr>
              <a:t>dampak signifikan</a:t>
            </a:r>
            <a:r>
              <a:rPr lang="en-US" sz="2143">
                <a:solidFill>
                  <a:srgbClr val="FFFFFF"/>
                </a:solidFill>
                <a:latin typeface="Poppins"/>
              </a:rPr>
              <a:t> dalam cara kita berinteraksi, bekerja, belajar, dan hidup.</a:t>
            </a:r>
          </a:p>
          <a:p>
            <a:pPr algn="just">
              <a:lnSpc>
                <a:spcPts val="3000"/>
              </a:lnSpc>
            </a:pPr>
            <a:endParaRPr lang="en-US" sz="2143">
              <a:solidFill>
                <a:srgbClr val="FFFFFF"/>
              </a:solidFill>
              <a:latin typeface="Poppins"/>
            </a:endParaRPr>
          </a:p>
        </p:txBody>
      </p:sp>
      <p:sp>
        <p:nvSpPr>
          <p:cNvPr id="10" name="TextBox 10"/>
          <p:cNvSpPr txBox="1"/>
          <p:nvPr/>
        </p:nvSpPr>
        <p:spPr>
          <a:xfrm>
            <a:off x="1028700" y="687350"/>
            <a:ext cx="11898423" cy="1722352"/>
          </a:xfrm>
          <a:prstGeom prst="rect">
            <a:avLst/>
          </a:prstGeom>
        </p:spPr>
        <p:txBody>
          <a:bodyPr lIns="0" tIns="0" rIns="0" bIns="0" rtlCol="0" anchor="t">
            <a:spAutoFit/>
          </a:bodyPr>
          <a:lstStyle/>
          <a:p>
            <a:pPr>
              <a:lnSpc>
                <a:spcPts val="6905"/>
              </a:lnSpc>
            </a:pPr>
            <a:r>
              <a:rPr lang="en-US" sz="4932">
                <a:solidFill>
                  <a:srgbClr val="FFFFFF"/>
                </a:solidFill>
                <a:latin typeface="Montserrat Bold"/>
              </a:rPr>
              <a:t>Telecommunication </a:t>
            </a:r>
          </a:p>
          <a:p>
            <a:pPr>
              <a:lnSpc>
                <a:spcPts val="6905"/>
              </a:lnSpc>
            </a:pPr>
            <a:r>
              <a:rPr lang="en-US" sz="4932">
                <a:solidFill>
                  <a:srgbClr val="FFFFFF"/>
                </a:solidFill>
                <a:latin typeface="Montserrat Bold"/>
              </a:rPr>
              <a:t>Industries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sp>
        <p:nvSpPr>
          <p:cNvPr id="2" name="Freeform 2"/>
          <p:cNvSpPr/>
          <p:nvPr/>
        </p:nvSpPr>
        <p:spPr>
          <a:xfrm rot="1488949">
            <a:off x="-3435632" y="7282331"/>
            <a:ext cx="7209266" cy="4915408"/>
          </a:xfrm>
          <a:custGeom>
            <a:avLst/>
            <a:gdLst/>
            <a:ahLst/>
            <a:cxnLst/>
            <a:rect l="l" t="t" r="r" b="b"/>
            <a:pathLst>
              <a:path w="7209266" h="4915408">
                <a:moveTo>
                  <a:pt x="0" y="0"/>
                </a:moveTo>
                <a:lnTo>
                  <a:pt x="7209266" y="0"/>
                </a:lnTo>
                <a:lnTo>
                  <a:pt x="7209266" y="4915408"/>
                </a:lnTo>
                <a:lnTo>
                  <a:pt x="0" y="4915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759607" y="1702946"/>
            <a:ext cx="264637" cy="264637"/>
          </a:xfrm>
          <a:custGeom>
            <a:avLst/>
            <a:gdLst/>
            <a:ahLst/>
            <a:cxnLst/>
            <a:rect l="l" t="t" r="r" b="b"/>
            <a:pathLst>
              <a:path w="264637" h="264637">
                <a:moveTo>
                  <a:pt x="0" y="0"/>
                </a:moveTo>
                <a:lnTo>
                  <a:pt x="264637" y="0"/>
                </a:lnTo>
                <a:lnTo>
                  <a:pt x="264637" y="264637"/>
                </a:lnTo>
                <a:lnTo>
                  <a:pt x="0" y="264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5" name="Table 5"/>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FFFFFF"/>
                          </a:solidFill>
                          <a:latin typeface="Poppins Bold"/>
                        </a:rPr>
                        <a:t>DEFINE</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6" name="Group 6"/>
          <p:cNvGrpSpPr/>
          <p:nvPr/>
        </p:nvGrpSpPr>
        <p:grpSpPr>
          <a:xfrm>
            <a:off x="5750711" y="5309391"/>
            <a:ext cx="10690621" cy="1864586"/>
            <a:chOff x="0" y="0"/>
            <a:chExt cx="2815637" cy="491084"/>
          </a:xfrm>
        </p:grpSpPr>
        <p:sp>
          <p:nvSpPr>
            <p:cNvPr id="7" name="Freeform 7"/>
            <p:cNvSpPr/>
            <p:nvPr/>
          </p:nvSpPr>
          <p:spPr>
            <a:xfrm>
              <a:off x="0" y="0"/>
              <a:ext cx="2815637" cy="491085"/>
            </a:xfrm>
            <a:custGeom>
              <a:avLst/>
              <a:gdLst/>
              <a:ahLst/>
              <a:cxnLst/>
              <a:rect l="l" t="t" r="r" b="b"/>
              <a:pathLst>
                <a:path w="2815637" h="491085">
                  <a:moveTo>
                    <a:pt x="0" y="0"/>
                  </a:moveTo>
                  <a:lnTo>
                    <a:pt x="2815637" y="0"/>
                  </a:lnTo>
                  <a:lnTo>
                    <a:pt x="2815637" y="491085"/>
                  </a:lnTo>
                  <a:lnTo>
                    <a:pt x="0" y="491085"/>
                  </a:lnTo>
                  <a:close/>
                </a:path>
              </a:pathLst>
            </a:custGeom>
            <a:solidFill>
              <a:srgbClr val="000000">
                <a:alpha val="0"/>
              </a:srgbClr>
            </a:solidFill>
            <a:ln w="38100" cap="sq">
              <a:solidFill>
                <a:srgbClr val="A8082B"/>
              </a:solidFill>
              <a:prstDash val="solid"/>
              <a:miter/>
            </a:ln>
          </p:spPr>
        </p:sp>
        <p:sp>
          <p:nvSpPr>
            <p:cNvPr id="8" name="TextBox 8"/>
            <p:cNvSpPr txBox="1"/>
            <p:nvPr/>
          </p:nvSpPr>
          <p:spPr>
            <a:xfrm>
              <a:off x="0" y="-38100"/>
              <a:ext cx="2815637" cy="529184"/>
            </a:xfrm>
            <a:prstGeom prst="rect">
              <a:avLst/>
            </a:prstGeom>
          </p:spPr>
          <p:txBody>
            <a:bodyPr lIns="50800" tIns="50800" rIns="50800" bIns="50800" rtlCol="0" anchor="ctr"/>
            <a:lstStyle/>
            <a:p>
              <a:pPr algn="ctr">
                <a:lnSpc>
                  <a:spcPts val="2185"/>
                </a:lnSpc>
              </a:pPr>
              <a:endParaRPr/>
            </a:p>
          </p:txBody>
        </p:sp>
      </p:grpSp>
      <p:grpSp>
        <p:nvGrpSpPr>
          <p:cNvPr id="9" name="Group 9"/>
          <p:cNvGrpSpPr/>
          <p:nvPr/>
        </p:nvGrpSpPr>
        <p:grpSpPr>
          <a:xfrm>
            <a:off x="1028700" y="1967583"/>
            <a:ext cx="16230600" cy="6379396"/>
            <a:chOff x="0" y="0"/>
            <a:chExt cx="4274726" cy="1680170"/>
          </a:xfrm>
        </p:grpSpPr>
        <p:sp>
          <p:nvSpPr>
            <p:cNvPr id="10" name="Freeform 10"/>
            <p:cNvSpPr/>
            <p:nvPr/>
          </p:nvSpPr>
          <p:spPr>
            <a:xfrm>
              <a:off x="0" y="0"/>
              <a:ext cx="4274726" cy="1680170"/>
            </a:xfrm>
            <a:custGeom>
              <a:avLst/>
              <a:gdLst/>
              <a:ahLst/>
              <a:cxnLst/>
              <a:rect l="l" t="t" r="r" b="b"/>
              <a:pathLst>
                <a:path w="4274726" h="1680170">
                  <a:moveTo>
                    <a:pt x="0" y="0"/>
                  </a:moveTo>
                  <a:lnTo>
                    <a:pt x="4274726" y="0"/>
                  </a:lnTo>
                  <a:lnTo>
                    <a:pt x="4274726" y="1680170"/>
                  </a:lnTo>
                  <a:lnTo>
                    <a:pt x="0" y="1680170"/>
                  </a:lnTo>
                  <a:close/>
                </a:path>
              </a:pathLst>
            </a:custGeom>
            <a:solidFill>
              <a:srgbClr val="000000">
                <a:alpha val="0"/>
              </a:srgbClr>
            </a:solidFill>
            <a:ln w="38100" cap="sq">
              <a:solidFill>
                <a:srgbClr val="A8082B"/>
              </a:solidFill>
              <a:prstDash val="dash"/>
              <a:miter/>
            </a:ln>
          </p:spPr>
        </p:sp>
        <p:sp>
          <p:nvSpPr>
            <p:cNvPr id="11" name="TextBox 11"/>
            <p:cNvSpPr txBox="1"/>
            <p:nvPr/>
          </p:nvSpPr>
          <p:spPr>
            <a:xfrm>
              <a:off x="0" y="-38100"/>
              <a:ext cx="4274726" cy="1718270"/>
            </a:xfrm>
            <a:prstGeom prst="rect">
              <a:avLst/>
            </a:prstGeom>
          </p:spPr>
          <p:txBody>
            <a:bodyPr lIns="50800" tIns="50800" rIns="50800" bIns="50800" rtlCol="0" anchor="ctr"/>
            <a:lstStyle/>
            <a:p>
              <a:pPr algn="ctr">
                <a:lnSpc>
                  <a:spcPts val="2185"/>
                </a:lnSpc>
              </a:pPr>
              <a:endParaRPr/>
            </a:p>
          </p:txBody>
        </p:sp>
      </p:grpSp>
      <p:sp>
        <p:nvSpPr>
          <p:cNvPr id="12" name="Freeform 12"/>
          <p:cNvSpPr/>
          <p:nvPr/>
        </p:nvSpPr>
        <p:spPr>
          <a:xfrm>
            <a:off x="2141348" y="2918441"/>
            <a:ext cx="2570353" cy="1468314"/>
          </a:xfrm>
          <a:custGeom>
            <a:avLst/>
            <a:gdLst/>
            <a:ahLst/>
            <a:cxnLst/>
            <a:rect l="l" t="t" r="r" b="b"/>
            <a:pathLst>
              <a:path w="2570353" h="1468314">
                <a:moveTo>
                  <a:pt x="0" y="0"/>
                </a:moveTo>
                <a:lnTo>
                  <a:pt x="2570353" y="0"/>
                </a:lnTo>
                <a:lnTo>
                  <a:pt x="2570353" y="1468315"/>
                </a:lnTo>
                <a:lnTo>
                  <a:pt x="0" y="14683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2063260" y="5663106"/>
            <a:ext cx="2726528" cy="1710896"/>
          </a:xfrm>
          <a:custGeom>
            <a:avLst/>
            <a:gdLst/>
            <a:ahLst/>
            <a:cxnLst/>
            <a:rect l="l" t="t" r="r" b="b"/>
            <a:pathLst>
              <a:path w="2726528" h="1710896">
                <a:moveTo>
                  <a:pt x="0" y="0"/>
                </a:moveTo>
                <a:lnTo>
                  <a:pt x="2726528" y="0"/>
                </a:lnTo>
                <a:lnTo>
                  <a:pt x="2726528" y="1710896"/>
                </a:lnTo>
                <a:lnTo>
                  <a:pt x="0" y="17108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5750711" y="2720305"/>
            <a:ext cx="10690621" cy="1864586"/>
            <a:chOff x="0" y="0"/>
            <a:chExt cx="2815637" cy="491084"/>
          </a:xfrm>
        </p:grpSpPr>
        <p:sp>
          <p:nvSpPr>
            <p:cNvPr id="15" name="Freeform 15"/>
            <p:cNvSpPr/>
            <p:nvPr/>
          </p:nvSpPr>
          <p:spPr>
            <a:xfrm>
              <a:off x="0" y="0"/>
              <a:ext cx="2815637" cy="491085"/>
            </a:xfrm>
            <a:custGeom>
              <a:avLst/>
              <a:gdLst/>
              <a:ahLst/>
              <a:cxnLst/>
              <a:rect l="l" t="t" r="r" b="b"/>
              <a:pathLst>
                <a:path w="2815637" h="491085">
                  <a:moveTo>
                    <a:pt x="0" y="0"/>
                  </a:moveTo>
                  <a:lnTo>
                    <a:pt x="2815637" y="0"/>
                  </a:lnTo>
                  <a:lnTo>
                    <a:pt x="2815637" y="491085"/>
                  </a:lnTo>
                  <a:lnTo>
                    <a:pt x="0" y="491085"/>
                  </a:lnTo>
                  <a:close/>
                </a:path>
              </a:pathLst>
            </a:custGeom>
            <a:solidFill>
              <a:srgbClr val="000000">
                <a:alpha val="0"/>
              </a:srgbClr>
            </a:solidFill>
            <a:ln w="38100" cap="sq">
              <a:solidFill>
                <a:srgbClr val="A8082B"/>
              </a:solidFill>
              <a:prstDash val="solid"/>
              <a:miter/>
            </a:ln>
          </p:spPr>
        </p:sp>
        <p:sp>
          <p:nvSpPr>
            <p:cNvPr id="16" name="TextBox 16"/>
            <p:cNvSpPr txBox="1"/>
            <p:nvPr/>
          </p:nvSpPr>
          <p:spPr>
            <a:xfrm>
              <a:off x="0" y="-38100"/>
              <a:ext cx="2815637" cy="529184"/>
            </a:xfrm>
            <a:prstGeom prst="rect">
              <a:avLst/>
            </a:prstGeom>
          </p:spPr>
          <p:txBody>
            <a:bodyPr lIns="50800" tIns="50800" rIns="50800" bIns="50800" rtlCol="0" anchor="ctr"/>
            <a:lstStyle/>
            <a:p>
              <a:pPr algn="ctr">
                <a:lnSpc>
                  <a:spcPts val="2185"/>
                </a:lnSpc>
              </a:pPr>
              <a:endParaRPr/>
            </a:p>
          </p:txBody>
        </p:sp>
      </p:grpSp>
      <p:sp>
        <p:nvSpPr>
          <p:cNvPr id="17" name="TextBox 17"/>
          <p:cNvSpPr txBox="1"/>
          <p:nvPr/>
        </p:nvSpPr>
        <p:spPr>
          <a:xfrm>
            <a:off x="1028700" y="794145"/>
            <a:ext cx="2811904" cy="846160"/>
          </a:xfrm>
          <a:prstGeom prst="rect">
            <a:avLst/>
          </a:prstGeom>
        </p:spPr>
        <p:txBody>
          <a:bodyPr lIns="0" tIns="0" rIns="0" bIns="0" rtlCol="0" anchor="t">
            <a:spAutoFit/>
          </a:bodyPr>
          <a:lstStyle/>
          <a:p>
            <a:pPr>
              <a:lnSpc>
                <a:spcPts val="6905"/>
              </a:lnSpc>
            </a:pPr>
            <a:r>
              <a:rPr lang="en-US" sz="4932">
                <a:solidFill>
                  <a:srgbClr val="FFFFFF"/>
                </a:solidFill>
                <a:latin typeface="Montserrat Bold"/>
              </a:rPr>
              <a:t>Problem</a:t>
            </a:r>
          </a:p>
        </p:txBody>
      </p:sp>
      <p:sp>
        <p:nvSpPr>
          <p:cNvPr id="18" name="TextBox 18"/>
          <p:cNvSpPr txBox="1"/>
          <p:nvPr/>
        </p:nvSpPr>
        <p:spPr>
          <a:xfrm>
            <a:off x="6153539" y="3016870"/>
            <a:ext cx="9884966" cy="1214306"/>
          </a:xfrm>
          <a:prstGeom prst="rect">
            <a:avLst/>
          </a:prstGeom>
        </p:spPr>
        <p:txBody>
          <a:bodyPr lIns="0" tIns="0" rIns="0" bIns="0" rtlCol="0" anchor="t">
            <a:spAutoFit/>
          </a:bodyPr>
          <a:lstStyle/>
          <a:p>
            <a:pPr algn="just">
              <a:lnSpc>
                <a:spcPts val="3235"/>
              </a:lnSpc>
            </a:pPr>
            <a:r>
              <a:rPr lang="en-US" sz="2311">
                <a:solidFill>
                  <a:srgbClr val="FFFFFF"/>
                </a:solidFill>
                <a:latin typeface="Poppins"/>
              </a:rPr>
              <a:t>Konsumen memiliki karakteristik yang berbeda-beda sehingga mengakibatkan diversifikasi target pelanggan dan peluang pemasaran.</a:t>
            </a:r>
          </a:p>
        </p:txBody>
      </p:sp>
      <p:sp>
        <p:nvSpPr>
          <p:cNvPr id="19" name="TextBox 19"/>
          <p:cNvSpPr txBox="1"/>
          <p:nvPr/>
        </p:nvSpPr>
        <p:spPr>
          <a:xfrm>
            <a:off x="6153539" y="5605956"/>
            <a:ext cx="9884966" cy="1214366"/>
          </a:xfrm>
          <a:prstGeom prst="rect">
            <a:avLst/>
          </a:prstGeom>
        </p:spPr>
        <p:txBody>
          <a:bodyPr lIns="0" tIns="0" rIns="0" bIns="0" rtlCol="0" anchor="t">
            <a:spAutoFit/>
          </a:bodyPr>
          <a:lstStyle/>
          <a:p>
            <a:pPr algn="just">
              <a:lnSpc>
                <a:spcPts val="3235"/>
              </a:lnSpc>
            </a:pPr>
            <a:r>
              <a:rPr lang="en-US" sz="2311">
                <a:solidFill>
                  <a:srgbClr val="FFFFFF"/>
                </a:solidFill>
                <a:latin typeface="Poppins"/>
              </a:rPr>
              <a:t>Fenomena “Churn” di mana konsumen dapat beralih dari satu penyedia layanan ke penyedia lain karena satu atau beberapa faktor.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02946"/>
            <a:ext cx="16230600" cy="6379396"/>
            <a:chOff x="0" y="0"/>
            <a:chExt cx="4274726" cy="1680170"/>
          </a:xfrm>
        </p:grpSpPr>
        <p:sp>
          <p:nvSpPr>
            <p:cNvPr id="3" name="Freeform 3"/>
            <p:cNvSpPr/>
            <p:nvPr/>
          </p:nvSpPr>
          <p:spPr>
            <a:xfrm>
              <a:off x="0" y="0"/>
              <a:ext cx="4274726" cy="1680170"/>
            </a:xfrm>
            <a:custGeom>
              <a:avLst/>
              <a:gdLst/>
              <a:ahLst/>
              <a:cxnLst/>
              <a:rect l="l" t="t" r="r" b="b"/>
              <a:pathLst>
                <a:path w="4274726" h="1680170">
                  <a:moveTo>
                    <a:pt x="0" y="0"/>
                  </a:moveTo>
                  <a:lnTo>
                    <a:pt x="4274726" y="0"/>
                  </a:lnTo>
                  <a:lnTo>
                    <a:pt x="4274726" y="1680170"/>
                  </a:lnTo>
                  <a:lnTo>
                    <a:pt x="0" y="1680170"/>
                  </a:lnTo>
                  <a:close/>
                </a:path>
              </a:pathLst>
            </a:custGeom>
            <a:solidFill>
              <a:srgbClr val="000000">
                <a:alpha val="0"/>
              </a:srgbClr>
            </a:solidFill>
            <a:ln w="38100" cap="sq">
              <a:solidFill>
                <a:srgbClr val="FFFFFF"/>
              </a:solidFill>
              <a:prstDash val="solid"/>
              <a:miter/>
            </a:ln>
          </p:spPr>
        </p:sp>
        <p:sp>
          <p:nvSpPr>
            <p:cNvPr id="4" name="TextBox 4"/>
            <p:cNvSpPr txBox="1"/>
            <p:nvPr/>
          </p:nvSpPr>
          <p:spPr>
            <a:xfrm>
              <a:off x="0" y="-38100"/>
              <a:ext cx="4274726" cy="1718270"/>
            </a:xfrm>
            <a:prstGeom prst="rect">
              <a:avLst/>
            </a:prstGeom>
          </p:spPr>
          <p:txBody>
            <a:bodyPr lIns="50800" tIns="50800" rIns="50800" bIns="50800" rtlCol="0" anchor="ctr"/>
            <a:lstStyle/>
            <a:p>
              <a:pPr algn="ctr">
                <a:lnSpc>
                  <a:spcPts val="2185"/>
                </a:lnSpc>
              </a:pPr>
              <a:endParaRPr/>
            </a:p>
          </p:txBody>
        </p:sp>
      </p:grpSp>
      <p:grpSp>
        <p:nvGrpSpPr>
          <p:cNvPr id="5" name="Group 5"/>
          <p:cNvGrpSpPr/>
          <p:nvPr/>
        </p:nvGrpSpPr>
        <p:grpSpPr>
          <a:xfrm>
            <a:off x="1028700" y="1702946"/>
            <a:ext cx="7995544" cy="2475343"/>
            <a:chOff x="0" y="0"/>
            <a:chExt cx="2105822" cy="651942"/>
          </a:xfrm>
        </p:grpSpPr>
        <p:sp>
          <p:nvSpPr>
            <p:cNvPr id="6" name="Freeform 6"/>
            <p:cNvSpPr/>
            <p:nvPr/>
          </p:nvSpPr>
          <p:spPr>
            <a:xfrm>
              <a:off x="0" y="0"/>
              <a:ext cx="2105822" cy="651942"/>
            </a:xfrm>
            <a:custGeom>
              <a:avLst/>
              <a:gdLst/>
              <a:ahLst/>
              <a:cxnLst/>
              <a:rect l="l" t="t" r="r" b="b"/>
              <a:pathLst>
                <a:path w="2105822" h="651942">
                  <a:moveTo>
                    <a:pt x="0" y="0"/>
                  </a:moveTo>
                  <a:lnTo>
                    <a:pt x="2105822" y="0"/>
                  </a:lnTo>
                  <a:lnTo>
                    <a:pt x="2105822" y="651942"/>
                  </a:lnTo>
                  <a:lnTo>
                    <a:pt x="0" y="651942"/>
                  </a:lnTo>
                  <a:close/>
                </a:path>
              </a:pathLst>
            </a:custGeom>
            <a:solidFill>
              <a:srgbClr val="A8082B"/>
            </a:solidFill>
          </p:spPr>
        </p:sp>
        <p:sp>
          <p:nvSpPr>
            <p:cNvPr id="7" name="TextBox 7"/>
            <p:cNvSpPr txBox="1"/>
            <p:nvPr/>
          </p:nvSpPr>
          <p:spPr>
            <a:xfrm>
              <a:off x="0" y="-38100"/>
              <a:ext cx="2105822" cy="690042"/>
            </a:xfrm>
            <a:prstGeom prst="rect">
              <a:avLst/>
            </a:prstGeom>
          </p:spPr>
          <p:txBody>
            <a:bodyPr lIns="50800" tIns="50800" rIns="50800" bIns="50800" rtlCol="0" anchor="ctr"/>
            <a:lstStyle/>
            <a:p>
              <a:pPr algn="ctr">
                <a:lnSpc>
                  <a:spcPts val="2185"/>
                </a:lnSpc>
              </a:pPr>
              <a:endParaRPr/>
            </a:p>
          </p:txBody>
        </p:sp>
      </p:grpSp>
      <p:sp>
        <p:nvSpPr>
          <p:cNvPr id="8" name="Freeform 8"/>
          <p:cNvSpPr/>
          <p:nvPr/>
        </p:nvSpPr>
        <p:spPr>
          <a:xfrm rot="-2699999">
            <a:off x="-3369625" y="-2301498"/>
            <a:ext cx="7209266" cy="4915408"/>
          </a:xfrm>
          <a:custGeom>
            <a:avLst/>
            <a:gdLst/>
            <a:ahLst/>
            <a:cxnLst/>
            <a:rect l="l" t="t" r="r" b="b"/>
            <a:pathLst>
              <a:path w="7209266" h="4915408">
                <a:moveTo>
                  <a:pt x="0" y="0"/>
                </a:moveTo>
                <a:lnTo>
                  <a:pt x="7209266" y="0"/>
                </a:lnTo>
                <a:lnTo>
                  <a:pt x="7209266" y="4915409"/>
                </a:lnTo>
                <a:lnTo>
                  <a:pt x="0" y="4915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10" name="Table 10"/>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FFFFFF"/>
                          </a:solidFill>
                          <a:latin typeface="Poppins Bold"/>
                        </a:rPr>
                        <a:t>DEFINE</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11" name="Freeform 11"/>
          <p:cNvSpPr/>
          <p:nvPr/>
        </p:nvSpPr>
        <p:spPr>
          <a:xfrm>
            <a:off x="4011373" y="2426267"/>
            <a:ext cx="2036787" cy="1163514"/>
          </a:xfrm>
          <a:custGeom>
            <a:avLst/>
            <a:gdLst/>
            <a:ahLst/>
            <a:cxnLst/>
            <a:rect l="l" t="t" r="r" b="b"/>
            <a:pathLst>
              <a:path w="2036787" h="1163514">
                <a:moveTo>
                  <a:pt x="0" y="0"/>
                </a:moveTo>
                <a:lnTo>
                  <a:pt x="2036787" y="0"/>
                </a:lnTo>
                <a:lnTo>
                  <a:pt x="2036787" y="1163515"/>
                </a:lnTo>
                <a:lnTo>
                  <a:pt x="0" y="1163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9024244" y="1702946"/>
            <a:ext cx="8235056" cy="2475343"/>
            <a:chOff x="0" y="0"/>
            <a:chExt cx="2168904" cy="651942"/>
          </a:xfrm>
        </p:grpSpPr>
        <p:sp>
          <p:nvSpPr>
            <p:cNvPr id="13" name="Freeform 13"/>
            <p:cNvSpPr/>
            <p:nvPr/>
          </p:nvSpPr>
          <p:spPr>
            <a:xfrm>
              <a:off x="0" y="0"/>
              <a:ext cx="2168904" cy="651942"/>
            </a:xfrm>
            <a:custGeom>
              <a:avLst/>
              <a:gdLst/>
              <a:ahLst/>
              <a:cxnLst/>
              <a:rect l="l" t="t" r="r" b="b"/>
              <a:pathLst>
                <a:path w="2168904" h="651942">
                  <a:moveTo>
                    <a:pt x="0" y="0"/>
                  </a:moveTo>
                  <a:lnTo>
                    <a:pt x="2168904" y="0"/>
                  </a:lnTo>
                  <a:lnTo>
                    <a:pt x="2168904" y="651942"/>
                  </a:lnTo>
                  <a:lnTo>
                    <a:pt x="0" y="651942"/>
                  </a:lnTo>
                  <a:close/>
                </a:path>
              </a:pathLst>
            </a:custGeom>
            <a:solidFill>
              <a:srgbClr val="A8082B"/>
            </a:solidFill>
          </p:spPr>
        </p:sp>
        <p:sp>
          <p:nvSpPr>
            <p:cNvPr id="14" name="TextBox 14"/>
            <p:cNvSpPr txBox="1"/>
            <p:nvPr/>
          </p:nvSpPr>
          <p:spPr>
            <a:xfrm>
              <a:off x="0" y="-38100"/>
              <a:ext cx="2168904" cy="690042"/>
            </a:xfrm>
            <a:prstGeom prst="rect">
              <a:avLst/>
            </a:prstGeom>
          </p:spPr>
          <p:txBody>
            <a:bodyPr lIns="50800" tIns="50800" rIns="50800" bIns="50800" rtlCol="0" anchor="ctr"/>
            <a:lstStyle/>
            <a:p>
              <a:pPr algn="ctr">
                <a:lnSpc>
                  <a:spcPts val="2185"/>
                </a:lnSpc>
              </a:pPr>
              <a:endParaRPr/>
            </a:p>
          </p:txBody>
        </p:sp>
      </p:grpSp>
      <p:sp>
        <p:nvSpPr>
          <p:cNvPr id="15" name="Freeform 15"/>
          <p:cNvSpPr/>
          <p:nvPr/>
        </p:nvSpPr>
        <p:spPr>
          <a:xfrm>
            <a:off x="12056033" y="2426267"/>
            <a:ext cx="1854206" cy="1163514"/>
          </a:xfrm>
          <a:custGeom>
            <a:avLst/>
            <a:gdLst/>
            <a:ahLst/>
            <a:cxnLst/>
            <a:rect l="l" t="t" r="r" b="b"/>
            <a:pathLst>
              <a:path w="1854206" h="1163514">
                <a:moveTo>
                  <a:pt x="0" y="0"/>
                </a:moveTo>
                <a:lnTo>
                  <a:pt x="1854207" y="0"/>
                </a:lnTo>
                <a:lnTo>
                  <a:pt x="1854207" y="1163515"/>
                </a:lnTo>
                <a:lnTo>
                  <a:pt x="0" y="11635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6" name="Group 16"/>
          <p:cNvGrpSpPr/>
          <p:nvPr/>
        </p:nvGrpSpPr>
        <p:grpSpPr>
          <a:xfrm>
            <a:off x="1028700" y="4178289"/>
            <a:ext cx="7995544" cy="3904053"/>
            <a:chOff x="0" y="0"/>
            <a:chExt cx="2105822" cy="1028228"/>
          </a:xfrm>
        </p:grpSpPr>
        <p:sp>
          <p:nvSpPr>
            <p:cNvPr id="17" name="Freeform 17"/>
            <p:cNvSpPr/>
            <p:nvPr/>
          </p:nvSpPr>
          <p:spPr>
            <a:xfrm>
              <a:off x="0" y="0"/>
              <a:ext cx="2105822" cy="1028228"/>
            </a:xfrm>
            <a:custGeom>
              <a:avLst/>
              <a:gdLst/>
              <a:ahLst/>
              <a:cxnLst/>
              <a:rect l="l" t="t" r="r" b="b"/>
              <a:pathLst>
                <a:path w="2105822" h="1028228">
                  <a:moveTo>
                    <a:pt x="0" y="0"/>
                  </a:moveTo>
                  <a:lnTo>
                    <a:pt x="2105822" y="0"/>
                  </a:lnTo>
                  <a:lnTo>
                    <a:pt x="2105822" y="1028228"/>
                  </a:lnTo>
                  <a:lnTo>
                    <a:pt x="0" y="1028228"/>
                  </a:lnTo>
                  <a:close/>
                </a:path>
              </a:pathLst>
            </a:custGeom>
            <a:solidFill>
              <a:srgbClr val="FFFFFF"/>
            </a:solidFill>
          </p:spPr>
        </p:sp>
        <p:sp>
          <p:nvSpPr>
            <p:cNvPr id="18" name="TextBox 18"/>
            <p:cNvSpPr txBox="1"/>
            <p:nvPr/>
          </p:nvSpPr>
          <p:spPr>
            <a:xfrm>
              <a:off x="0" y="-38100"/>
              <a:ext cx="2105822" cy="1066328"/>
            </a:xfrm>
            <a:prstGeom prst="rect">
              <a:avLst/>
            </a:prstGeom>
          </p:spPr>
          <p:txBody>
            <a:bodyPr lIns="50800" tIns="50800" rIns="50800" bIns="50800" rtlCol="0" anchor="ctr"/>
            <a:lstStyle/>
            <a:p>
              <a:pPr algn="ctr">
                <a:lnSpc>
                  <a:spcPts val="2185"/>
                </a:lnSpc>
              </a:pPr>
              <a:endParaRPr/>
            </a:p>
          </p:txBody>
        </p:sp>
      </p:grpSp>
      <p:sp>
        <p:nvSpPr>
          <p:cNvPr id="19" name="TextBox 19"/>
          <p:cNvSpPr txBox="1"/>
          <p:nvPr/>
        </p:nvSpPr>
        <p:spPr>
          <a:xfrm>
            <a:off x="14478001" y="557995"/>
            <a:ext cx="2781300" cy="846160"/>
          </a:xfrm>
          <a:prstGeom prst="rect">
            <a:avLst/>
          </a:prstGeom>
        </p:spPr>
        <p:txBody>
          <a:bodyPr wrap="square" lIns="0" tIns="0" rIns="0" bIns="0" rtlCol="0" anchor="t">
            <a:spAutoFit/>
          </a:bodyPr>
          <a:lstStyle/>
          <a:p>
            <a:pPr>
              <a:lnSpc>
                <a:spcPts val="6905"/>
              </a:lnSpc>
            </a:pPr>
            <a:r>
              <a:rPr lang="en-US" sz="4932" dirty="0">
                <a:solidFill>
                  <a:srgbClr val="FFFFFF"/>
                </a:solidFill>
                <a:latin typeface="Montserrat Bold"/>
              </a:rPr>
              <a:t>Solution</a:t>
            </a:r>
          </a:p>
        </p:txBody>
      </p:sp>
      <p:grpSp>
        <p:nvGrpSpPr>
          <p:cNvPr id="20" name="Group 20"/>
          <p:cNvGrpSpPr/>
          <p:nvPr/>
        </p:nvGrpSpPr>
        <p:grpSpPr>
          <a:xfrm>
            <a:off x="9024244" y="4178289"/>
            <a:ext cx="8235056" cy="3904053"/>
            <a:chOff x="0" y="0"/>
            <a:chExt cx="2168904" cy="1028228"/>
          </a:xfrm>
        </p:grpSpPr>
        <p:sp>
          <p:nvSpPr>
            <p:cNvPr id="21" name="Freeform 21"/>
            <p:cNvSpPr/>
            <p:nvPr/>
          </p:nvSpPr>
          <p:spPr>
            <a:xfrm>
              <a:off x="0" y="0"/>
              <a:ext cx="2168904" cy="1028228"/>
            </a:xfrm>
            <a:custGeom>
              <a:avLst/>
              <a:gdLst/>
              <a:ahLst/>
              <a:cxnLst/>
              <a:rect l="l" t="t" r="r" b="b"/>
              <a:pathLst>
                <a:path w="2168904" h="1028228">
                  <a:moveTo>
                    <a:pt x="0" y="0"/>
                  </a:moveTo>
                  <a:lnTo>
                    <a:pt x="2168904" y="0"/>
                  </a:lnTo>
                  <a:lnTo>
                    <a:pt x="2168904" y="1028228"/>
                  </a:lnTo>
                  <a:lnTo>
                    <a:pt x="0" y="1028228"/>
                  </a:lnTo>
                  <a:close/>
                </a:path>
              </a:pathLst>
            </a:custGeom>
            <a:solidFill>
              <a:srgbClr val="FFFFFF"/>
            </a:solidFill>
          </p:spPr>
        </p:sp>
        <p:sp>
          <p:nvSpPr>
            <p:cNvPr id="22" name="TextBox 22"/>
            <p:cNvSpPr txBox="1"/>
            <p:nvPr/>
          </p:nvSpPr>
          <p:spPr>
            <a:xfrm>
              <a:off x="0" y="-38100"/>
              <a:ext cx="2168904" cy="1066328"/>
            </a:xfrm>
            <a:prstGeom prst="rect">
              <a:avLst/>
            </a:prstGeom>
          </p:spPr>
          <p:txBody>
            <a:bodyPr lIns="50800" tIns="50800" rIns="50800" bIns="50800" rtlCol="0" anchor="ctr"/>
            <a:lstStyle/>
            <a:p>
              <a:pPr algn="ctr">
                <a:lnSpc>
                  <a:spcPts val="2185"/>
                </a:lnSpc>
              </a:pPr>
              <a:endParaRPr/>
            </a:p>
          </p:txBody>
        </p:sp>
      </p:grpSp>
      <p:sp>
        <p:nvSpPr>
          <p:cNvPr id="23" name="TextBox 23"/>
          <p:cNvSpPr txBox="1"/>
          <p:nvPr/>
        </p:nvSpPr>
        <p:spPr>
          <a:xfrm>
            <a:off x="2217720" y="4363477"/>
            <a:ext cx="5624092" cy="669038"/>
          </a:xfrm>
          <a:prstGeom prst="rect">
            <a:avLst/>
          </a:prstGeom>
        </p:spPr>
        <p:txBody>
          <a:bodyPr lIns="0" tIns="0" rIns="0" bIns="0" rtlCol="0" anchor="t">
            <a:spAutoFit/>
          </a:bodyPr>
          <a:lstStyle/>
          <a:p>
            <a:pPr algn="just">
              <a:lnSpc>
                <a:spcPts val="5161"/>
              </a:lnSpc>
            </a:pPr>
            <a:r>
              <a:rPr lang="en-US" sz="3686">
                <a:solidFill>
                  <a:srgbClr val="00193B"/>
                </a:solidFill>
                <a:latin typeface="Poppins Bold"/>
              </a:rPr>
              <a:t>Segmentasi Pelanggan</a:t>
            </a:r>
          </a:p>
        </p:txBody>
      </p:sp>
      <p:sp>
        <p:nvSpPr>
          <p:cNvPr id="24" name="TextBox 24"/>
          <p:cNvSpPr txBox="1"/>
          <p:nvPr/>
        </p:nvSpPr>
        <p:spPr>
          <a:xfrm>
            <a:off x="11088056" y="4359264"/>
            <a:ext cx="4107433" cy="677464"/>
          </a:xfrm>
          <a:prstGeom prst="rect">
            <a:avLst/>
          </a:prstGeom>
        </p:spPr>
        <p:txBody>
          <a:bodyPr lIns="0" tIns="0" rIns="0" bIns="0" rtlCol="0" anchor="t">
            <a:spAutoFit/>
          </a:bodyPr>
          <a:lstStyle/>
          <a:p>
            <a:pPr algn="just">
              <a:lnSpc>
                <a:spcPts val="5179"/>
              </a:lnSpc>
            </a:pPr>
            <a:r>
              <a:rPr lang="en-US" sz="3699">
                <a:solidFill>
                  <a:srgbClr val="00193B"/>
                </a:solidFill>
                <a:latin typeface="Poppins Bold"/>
              </a:rPr>
              <a:t>Churn Prediction</a:t>
            </a:r>
          </a:p>
        </p:txBody>
      </p:sp>
      <p:sp>
        <p:nvSpPr>
          <p:cNvPr id="25" name="TextBox 25"/>
          <p:cNvSpPr txBox="1"/>
          <p:nvPr/>
        </p:nvSpPr>
        <p:spPr>
          <a:xfrm>
            <a:off x="2217720" y="5284378"/>
            <a:ext cx="5809315" cy="852825"/>
          </a:xfrm>
          <a:prstGeom prst="rect">
            <a:avLst/>
          </a:prstGeom>
        </p:spPr>
        <p:txBody>
          <a:bodyPr lIns="0" tIns="0" rIns="0" bIns="0" rtlCol="0" anchor="t">
            <a:spAutoFit/>
          </a:bodyPr>
          <a:lstStyle/>
          <a:p>
            <a:pPr algn="just">
              <a:lnSpc>
                <a:spcPts val="2244"/>
              </a:lnSpc>
            </a:pPr>
            <a:r>
              <a:rPr lang="en-US" sz="1603">
                <a:solidFill>
                  <a:srgbClr val="00193B"/>
                </a:solidFill>
                <a:latin typeface="Poppins"/>
              </a:rPr>
              <a:t>Metode untuk mengkategorikan pelanggan ke dalam kelompok-kelompok berdasarkan satu atau beberapa kriteria tertentu.</a:t>
            </a:r>
          </a:p>
        </p:txBody>
      </p:sp>
      <p:sp>
        <p:nvSpPr>
          <p:cNvPr id="26" name="TextBox 26"/>
          <p:cNvSpPr txBox="1"/>
          <p:nvPr/>
        </p:nvSpPr>
        <p:spPr>
          <a:xfrm>
            <a:off x="2217720" y="6248381"/>
            <a:ext cx="5809315" cy="852825"/>
          </a:xfrm>
          <a:prstGeom prst="rect">
            <a:avLst/>
          </a:prstGeom>
        </p:spPr>
        <p:txBody>
          <a:bodyPr lIns="0" tIns="0" rIns="0" bIns="0" rtlCol="0" anchor="t">
            <a:spAutoFit/>
          </a:bodyPr>
          <a:lstStyle/>
          <a:p>
            <a:pPr algn="just">
              <a:lnSpc>
                <a:spcPts val="2244"/>
              </a:lnSpc>
            </a:pPr>
            <a:r>
              <a:rPr lang="en-US" sz="1603">
                <a:solidFill>
                  <a:srgbClr val="00193B"/>
                </a:solidFill>
                <a:latin typeface="Poppins"/>
              </a:rPr>
              <a:t>Untuk menentukan kelompok pelanggan target yang paling potensial dan menciptakan peluang pemasaran yang lebih spesifik.</a:t>
            </a:r>
          </a:p>
        </p:txBody>
      </p:sp>
      <p:sp>
        <p:nvSpPr>
          <p:cNvPr id="27" name="TextBox 27"/>
          <p:cNvSpPr txBox="1"/>
          <p:nvPr/>
        </p:nvSpPr>
        <p:spPr>
          <a:xfrm>
            <a:off x="10237115" y="5284378"/>
            <a:ext cx="5809315" cy="1698751"/>
          </a:xfrm>
          <a:prstGeom prst="rect">
            <a:avLst/>
          </a:prstGeom>
        </p:spPr>
        <p:txBody>
          <a:bodyPr lIns="0" tIns="0" rIns="0" bIns="0" rtlCol="0" anchor="t">
            <a:spAutoFit/>
          </a:bodyPr>
          <a:lstStyle/>
          <a:p>
            <a:pPr algn="just">
              <a:lnSpc>
                <a:spcPts val="2244"/>
              </a:lnSpc>
            </a:pPr>
            <a:r>
              <a:rPr lang="en-US" sz="1603">
                <a:solidFill>
                  <a:srgbClr val="00193B"/>
                </a:solidFill>
                <a:latin typeface="Poppins"/>
              </a:rPr>
              <a:t>Prediksi churn memperkirakan pelanggan mana yang berisiko tinggi meninggalkan perusahaan atau membatalkan langganan suatu layanan, berdasarkan perilaku mereka terhadap produk karena biaya akuisisi pelanggan baru dapat 5 hingga 10 kali lebih mahal daripada biaya mempertahankan pelanggan lama.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65795"/>
            <a:ext cx="4761802" cy="5643314"/>
            <a:chOff x="0" y="0"/>
            <a:chExt cx="1254137" cy="1486305"/>
          </a:xfrm>
        </p:grpSpPr>
        <p:sp>
          <p:nvSpPr>
            <p:cNvPr id="3" name="Freeform 3"/>
            <p:cNvSpPr/>
            <p:nvPr/>
          </p:nvSpPr>
          <p:spPr>
            <a:xfrm>
              <a:off x="0" y="0"/>
              <a:ext cx="1254137" cy="1486305"/>
            </a:xfrm>
            <a:custGeom>
              <a:avLst/>
              <a:gdLst/>
              <a:ahLst/>
              <a:cxnLst/>
              <a:rect l="l" t="t" r="r" b="b"/>
              <a:pathLst>
                <a:path w="1254137" h="1486305">
                  <a:moveTo>
                    <a:pt x="0" y="0"/>
                  </a:moveTo>
                  <a:lnTo>
                    <a:pt x="1254137" y="0"/>
                  </a:lnTo>
                  <a:lnTo>
                    <a:pt x="1254137" y="1486305"/>
                  </a:lnTo>
                  <a:lnTo>
                    <a:pt x="0" y="1486305"/>
                  </a:lnTo>
                  <a:close/>
                </a:path>
              </a:pathLst>
            </a:custGeom>
            <a:solidFill>
              <a:srgbClr val="A8082B"/>
            </a:solidFill>
          </p:spPr>
        </p:sp>
        <p:sp>
          <p:nvSpPr>
            <p:cNvPr id="4" name="TextBox 4"/>
            <p:cNvSpPr txBox="1"/>
            <p:nvPr/>
          </p:nvSpPr>
          <p:spPr>
            <a:xfrm>
              <a:off x="0" y="-38100"/>
              <a:ext cx="1254137" cy="1524405"/>
            </a:xfrm>
            <a:prstGeom prst="rect">
              <a:avLst/>
            </a:prstGeom>
          </p:spPr>
          <p:txBody>
            <a:bodyPr lIns="50800" tIns="50800" rIns="50800" bIns="50800" rtlCol="0" anchor="ctr"/>
            <a:lstStyle/>
            <a:p>
              <a:pPr algn="ctr">
                <a:lnSpc>
                  <a:spcPts val="2185"/>
                </a:lnSpc>
              </a:pPr>
              <a:endParaRPr/>
            </a:p>
          </p:txBody>
        </p:sp>
      </p:grpSp>
      <p:sp>
        <p:nvSpPr>
          <p:cNvPr id="5" name="Freeform 5"/>
          <p:cNvSpPr/>
          <p:nvPr/>
        </p:nvSpPr>
        <p:spPr>
          <a:xfrm rot="-931304">
            <a:off x="13256526" y="6352805"/>
            <a:ext cx="9360415" cy="6382101"/>
          </a:xfrm>
          <a:custGeom>
            <a:avLst/>
            <a:gdLst/>
            <a:ahLst/>
            <a:cxnLst/>
            <a:rect l="l" t="t" r="r" b="b"/>
            <a:pathLst>
              <a:path w="9360415" h="6382101">
                <a:moveTo>
                  <a:pt x="0" y="0"/>
                </a:moveTo>
                <a:lnTo>
                  <a:pt x="9360415" y="0"/>
                </a:lnTo>
                <a:lnTo>
                  <a:pt x="9360415" y="6382102"/>
                </a:lnTo>
                <a:lnTo>
                  <a:pt x="0" y="6382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7" name="Table 7"/>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FFFFFF"/>
                          </a:solidFill>
                          <a:latin typeface="Poppins Bold"/>
                        </a:rPr>
                        <a:t>DEFINE</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8" name="Freeform 8"/>
          <p:cNvSpPr/>
          <p:nvPr/>
        </p:nvSpPr>
        <p:spPr>
          <a:xfrm>
            <a:off x="1943771" y="3921217"/>
            <a:ext cx="2931659" cy="1674710"/>
          </a:xfrm>
          <a:custGeom>
            <a:avLst/>
            <a:gdLst/>
            <a:ahLst/>
            <a:cxnLst/>
            <a:rect l="l" t="t" r="r" b="b"/>
            <a:pathLst>
              <a:path w="2931659" h="1674710">
                <a:moveTo>
                  <a:pt x="0" y="0"/>
                </a:moveTo>
                <a:lnTo>
                  <a:pt x="2931659" y="0"/>
                </a:lnTo>
                <a:lnTo>
                  <a:pt x="2931659" y="1674710"/>
                </a:lnTo>
                <a:lnTo>
                  <a:pt x="0" y="16747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028700" y="557957"/>
            <a:ext cx="10401300" cy="846235"/>
          </a:xfrm>
          <a:prstGeom prst="rect">
            <a:avLst/>
          </a:prstGeom>
        </p:spPr>
        <p:txBody>
          <a:bodyPr wrap="square" lIns="0" tIns="0" rIns="0" bIns="0" rtlCol="0" anchor="t">
            <a:spAutoFit/>
          </a:bodyPr>
          <a:lstStyle/>
          <a:p>
            <a:pPr>
              <a:lnSpc>
                <a:spcPts val="6905"/>
              </a:lnSpc>
            </a:pPr>
            <a:r>
              <a:rPr lang="en-US" sz="4932" dirty="0">
                <a:solidFill>
                  <a:srgbClr val="FFFFFF"/>
                </a:solidFill>
                <a:latin typeface="Montserrat Bold"/>
              </a:rPr>
              <a:t>Benefit </a:t>
            </a:r>
            <a:r>
              <a:rPr lang="en-US" sz="4932" dirty="0" err="1">
                <a:solidFill>
                  <a:srgbClr val="FFFFFF"/>
                </a:solidFill>
                <a:latin typeface="Montserrat Bold"/>
              </a:rPr>
              <a:t>Segmentasi</a:t>
            </a:r>
            <a:r>
              <a:rPr lang="en-US" sz="4932" dirty="0">
                <a:solidFill>
                  <a:srgbClr val="FFFFFF"/>
                </a:solidFill>
                <a:latin typeface="Montserrat Bold"/>
              </a:rPr>
              <a:t> </a:t>
            </a:r>
            <a:r>
              <a:rPr lang="en-US" sz="4932" dirty="0" err="1">
                <a:solidFill>
                  <a:srgbClr val="FFFFFF"/>
                </a:solidFill>
                <a:latin typeface="Montserrat Bold"/>
              </a:rPr>
              <a:t>Pelanggan</a:t>
            </a:r>
            <a:endParaRPr lang="en-US" sz="4932" dirty="0">
              <a:solidFill>
                <a:srgbClr val="FFFFFF"/>
              </a:solidFill>
              <a:latin typeface="Montserrat Bold"/>
            </a:endParaRPr>
          </a:p>
        </p:txBody>
      </p:sp>
      <p:grpSp>
        <p:nvGrpSpPr>
          <p:cNvPr id="10" name="Group 10"/>
          <p:cNvGrpSpPr/>
          <p:nvPr/>
        </p:nvGrpSpPr>
        <p:grpSpPr>
          <a:xfrm>
            <a:off x="6283784" y="2065795"/>
            <a:ext cx="10975516" cy="834739"/>
            <a:chOff x="0" y="0"/>
            <a:chExt cx="2890671" cy="219849"/>
          </a:xfrm>
        </p:grpSpPr>
        <p:sp>
          <p:nvSpPr>
            <p:cNvPr id="11" name="Freeform 11"/>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2" name="TextBox 12"/>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sp>
        <p:nvSpPr>
          <p:cNvPr id="13" name="TextBox 13"/>
          <p:cNvSpPr txBox="1"/>
          <p:nvPr/>
        </p:nvSpPr>
        <p:spPr>
          <a:xfrm>
            <a:off x="10237115" y="5569386"/>
            <a:ext cx="5809315" cy="1698751"/>
          </a:xfrm>
          <a:prstGeom prst="rect">
            <a:avLst/>
          </a:prstGeom>
        </p:spPr>
        <p:txBody>
          <a:bodyPr lIns="0" tIns="0" rIns="0" bIns="0" rtlCol="0" anchor="t">
            <a:spAutoFit/>
          </a:bodyPr>
          <a:lstStyle/>
          <a:p>
            <a:pPr algn="just">
              <a:lnSpc>
                <a:spcPts val="2244"/>
              </a:lnSpc>
            </a:pPr>
            <a:r>
              <a:rPr lang="en-US" sz="1603">
                <a:solidFill>
                  <a:srgbClr val="00193B"/>
                </a:solidFill>
                <a:latin typeface="Poppins"/>
              </a:rPr>
              <a:t>Prediksi churn memperkirakan pelanggan mana yang berisiko tinggi meninggalkan perusahaan atau membatalkan langganan suatu layanan, berdasarkan perilaku mereka terhadap produk karena biaya akuisisi pelanggan baru dapat 5 hingga 10 kali lebih mahal daripada biaya mempertahankan pelanggan lama.</a:t>
            </a:r>
          </a:p>
        </p:txBody>
      </p:sp>
      <p:grpSp>
        <p:nvGrpSpPr>
          <p:cNvPr id="14" name="Group 14"/>
          <p:cNvGrpSpPr/>
          <p:nvPr/>
        </p:nvGrpSpPr>
        <p:grpSpPr>
          <a:xfrm>
            <a:off x="6283784" y="3193799"/>
            <a:ext cx="10975516" cy="834739"/>
            <a:chOff x="0" y="0"/>
            <a:chExt cx="2890671" cy="219849"/>
          </a:xfrm>
        </p:grpSpPr>
        <p:sp>
          <p:nvSpPr>
            <p:cNvPr id="15" name="Freeform 15"/>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6" name="TextBox 16"/>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17" name="Group 17"/>
          <p:cNvGrpSpPr/>
          <p:nvPr/>
        </p:nvGrpSpPr>
        <p:grpSpPr>
          <a:xfrm>
            <a:off x="6283784" y="4347775"/>
            <a:ext cx="10975516" cy="834739"/>
            <a:chOff x="0" y="0"/>
            <a:chExt cx="2890671" cy="219849"/>
          </a:xfrm>
        </p:grpSpPr>
        <p:sp>
          <p:nvSpPr>
            <p:cNvPr id="18" name="Freeform 18"/>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9" name="TextBox 19"/>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20" name="Group 20"/>
          <p:cNvGrpSpPr/>
          <p:nvPr/>
        </p:nvGrpSpPr>
        <p:grpSpPr>
          <a:xfrm>
            <a:off x="6283784" y="5617011"/>
            <a:ext cx="10975516" cy="834739"/>
            <a:chOff x="0" y="0"/>
            <a:chExt cx="2890671" cy="219849"/>
          </a:xfrm>
        </p:grpSpPr>
        <p:sp>
          <p:nvSpPr>
            <p:cNvPr id="21" name="Freeform 21"/>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22" name="TextBox 22"/>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23" name="Group 23"/>
          <p:cNvGrpSpPr/>
          <p:nvPr/>
        </p:nvGrpSpPr>
        <p:grpSpPr>
          <a:xfrm>
            <a:off x="6283784" y="6850767"/>
            <a:ext cx="10975516" cy="834739"/>
            <a:chOff x="0" y="0"/>
            <a:chExt cx="2890671" cy="219849"/>
          </a:xfrm>
        </p:grpSpPr>
        <p:sp>
          <p:nvSpPr>
            <p:cNvPr id="24" name="Freeform 24"/>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25" name="TextBox 25"/>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sp>
        <p:nvSpPr>
          <p:cNvPr id="26" name="TextBox 26"/>
          <p:cNvSpPr txBox="1"/>
          <p:nvPr/>
        </p:nvSpPr>
        <p:spPr>
          <a:xfrm>
            <a:off x="9607834" y="2240740"/>
            <a:ext cx="4393188"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Meningkatkan </a:t>
            </a:r>
            <a:r>
              <a:rPr lang="en-US" sz="2336">
                <a:solidFill>
                  <a:srgbClr val="00193B"/>
                </a:solidFill>
                <a:latin typeface="Poppins Bold"/>
              </a:rPr>
              <a:t>Strategi Bisnis</a:t>
            </a:r>
          </a:p>
        </p:txBody>
      </p:sp>
      <p:sp>
        <p:nvSpPr>
          <p:cNvPr id="27" name="TextBox 27"/>
          <p:cNvSpPr txBox="1"/>
          <p:nvPr/>
        </p:nvSpPr>
        <p:spPr>
          <a:xfrm>
            <a:off x="9607834" y="3369439"/>
            <a:ext cx="3943752"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Bold Italics"/>
              </a:rPr>
              <a:t>User Experience</a:t>
            </a:r>
            <a:r>
              <a:rPr lang="en-US" sz="2336">
                <a:solidFill>
                  <a:srgbClr val="00193B"/>
                </a:solidFill>
                <a:latin typeface="Poppins Bold"/>
              </a:rPr>
              <a:t> </a:t>
            </a:r>
            <a:r>
              <a:rPr lang="en-US" sz="2336">
                <a:solidFill>
                  <a:srgbClr val="00193B"/>
                </a:solidFill>
                <a:latin typeface="Poppins"/>
              </a:rPr>
              <a:t>lebih baik</a:t>
            </a:r>
          </a:p>
        </p:txBody>
      </p:sp>
      <p:sp>
        <p:nvSpPr>
          <p:cNvPr id="28" name="TextBox 28"/>
          <p:cNvSpPr txBox="1"/>
          <p:nvPr/>
        </p:nvSpPr>
        <p:spPr>
          <a:xfrm>
            <a:off x="9725674" y="4522720"/>
            <a:ext cx="4091737"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Meningkatkan </a:t>
            </a:r>
            <a:r>
              <a:rPr lang="en-US" sz="2336">
                <a:solidFill>
                  <a:srgbClr val="00193B"/>
                </a:solidFill>
                <a:latin typeface="Poppins Bold"/>
              </a:rPr>
              <a:t>Pendapatan</a:t>
            </a:r>
          </a:p>
        </p:txBody>
      </p:sp>
      <p:sp>
        <p:nvSpPr>
          <p:cNvPr id="29" name="TextBox 29"/>
          <p:cNvSpPr txBox="1"/>
          <p:nvPr/>
        </p:nvSpPr>
        <p:spPr>
          <a:xfrm>
            <a:off x="9240612" y="5792651"/>
            <a:ext cx="5061860"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Bold"/>
              </a:rPr>
              <a:t>Tingkat Retensi</a:t>
            </a:r>
            <a:r>
              <a:rPr lang="en-US" sz="2336">
                <a:solidFill>
                  <a:srgbClr val="00193B"/>
                </a:solidFill>
                <a:latin typeface="Poppins"/>
              </a:rPr>
              <a:t> yang Lebih Tinggi</a:t>
            </a:r>
          </a:p>
        </p:txBody>
      </p:sp>
      <p:sp>
        <p:nvSpPr>
          <p:cNvPr id="30" name="TextBox 30"/>
          <p:cNvSpPr txBox="1"/>
          <p:nvPr/>
        </p:nvSpPr>
        <p:spPr>
          <a:xfrm>
            <a:off x="8703482" y="7026408"/>
            <a:ext cx="6136120"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Bold"/>
              </a:rPr>
              <a:t>Pemahaman Pelanggan</a:t>
            </a:r>
            <a:r>
              <a:rPr lang="en-US" sz="2336">
                <a:solidFill>
                  <a:srgbClr val="00193B"/>
                </a:solidFill>
                <a:latin typeface="Poppins"/>
              </a:rPr>
              <a:t> yang Lebih Baik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grpSp>
        <p:nvGrpSpPr>
          <p:cNvPr id="2" name="Group 2"/>
          <p:cNvGrpSpPr/>
          <p:nvPr/>
        </p:nvGrpSpPr>
        <p:grpSpPr>
          <a:xfrm>
            <a:off x="12585241" y="1874185"/>
            <a:ext cx="4761802" cy="5643314"/>
            <a:chOff x="0" y="0"/>
            <a:chExt cx="1254137" cy="1486305"/>
          </a:xfrm>
        </p:grpSpPr>
        <p:sp>
          <p:nvSpPr>
            <p:cNvPr id="3" name="Freeform 3"/>
            <p:cNvSpPr/>
            <p:nvPr/>
          </p:nvSpPr>
          <p:spPr>
            <a:xfrm>
              <a:off x="0" y="0"/>
              <a:ext cx="1254137" cy="1486305"/>
            </a:xfrm>
            <a:custGeom>
              <a:avLst/>
              <a:gdLst/>
              <a:ahLst/>
              <a:cxnLst/>
              <a:rect l="l" t="t" r="r" b="b"/>
              <a:pathLst>
                <a:path w="1254137" h="1486305">
                  <a:moveTo>
                    <a:pt x="0" y="0"/>
                  </a:moveTo>
                  <a:lnTo>
                    <a:pt x="1254137" y="0"/>
                  </a:lnTo>
                  <a:lnTo>
                    <a:pt x="1254137" y="1486305"/>
                  </a:lnTo>
                  <a:lnTo>
                    <a:pt x="0" y="1486305"/>
                  </a:lnTo>
                  <a:close/>
                </a:path>
              </a:pathLst>
            </a:custGeom>
            <a:solidFill>
              <a:srgbClr val="A8082B"/>
            </a:solidFill>
          </p:spPr>
        </p:sp>
        <p:sp>
          <p:nvSpPr>
            <p:cNvPr id="4" name="TextBox 4"/>
            <p:cNvSpPr txBox="1"/>
            <p:nvPr/>
          </p:nvSpPr>
          <p:spPr>
            <a:xfrm>
              <a:off x="0" y="-38100"/>
              <a:ext cx="1254137" cy="1524405"/>
            </a:xfrm>
            <a:prstGeom prst="rect">
              <a:avLst/>
            </a:prstGeom>
          </p:spPr>
          <p:txBody>
            <a:bodyPr lIns="50800" tIns="50800" rIns="50800" bIns="50800" rtlCol="0" anchor="ctr"/>
            <a:lstStyle/>
            <a:p>
              <a:pPr algn="ctr">
                <a:lnSpc>
                  <a:spcPts val="2185"/>
                </a:lnSpc>
              </a:pPr>
              <a:endParaRPr/>
            </a:p>
          </p:txBody>
        </p:sp>
      </p:grpSp>
      <p:sp>
        <p:nvSpPr>
          <p:cNvPr id="5" name="Freeform 5"/>
          <p:cNvSpPr/>
          <p:nvPr/>
        </p:nvSpPr>
        <p:spPr>
          <a:xfrm rot="469944">
            <a:off x="-4650833" y="6110748"/>
            <a:ext cx="10054543" cy="6855370"/>
          </a:xfrm>
          <a:custGeom>
            <a:avLst/>
            <a:gdLst/>
            <a:ahLst/>
            <a:cxnLst/>
            <a:rect l="l" t="t" r="r" b="b"/>
            <a:pathLst>
              <a:path w="10054543" h="6855370">
                <a:moveTo>
                  <a:pt x="0" y="0"/>
                </a:moveTo>
                <a:lnTo>
                  <a:pt x="10054543" y="0"/>
                </a:lnTo>
                <a:lnTo>
                  <a:pt x="10054543" y="6855370"/>
                </a:lnTo>
                <a:lnTo>
                  <a:pt x="0" y="6855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7" name="Table 7"/>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FFFFFF"/>
                          </a:solidFill>
                          <a:latin typeface="Poppins Bold"/>
                        </a:rPr>
                        <a:t>DEFINE</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A8082B"/>
                      </a:solidFill>
                      <a:prstDash val="solid"/>
                      <a:round/>
                      <a:headEnd type="none" w="med" len="med"/>
                      <a:tailEnd type="none" w="med" len="med"/>
                    </a:lnR>
                    <a:lnT w="38100" cap="flat" cmpd="sng" algn="ctr">
                      <a:solidFill>
                        <a:srgbClr val="A8082B"/>
                      </a:solidFill>
                      <a:prstDash val="solid"/>
                      <a:round/>
                      <a:headEnd type="none" w="med" len="med"/>
                      <a:tailEnd type="none" w="med" len="med"/>
                    </a:lnT>
                    <a:lnB w="38100" cap="flat" cmpd="sng" algn="ctr">
                      <a:solidFill>
                        <a:srgbClr val="A8082B"/>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DATA AND METHODS</a:t>
                      </a:r>
                      <a:endParaRPr lang="en-US" sz="1100"/>
                    </a:p>
                  </a:txBody>
                  <a:tcPr marL="190500" marR="190500" marT="190500" marB="190500" anchor="ctr">
                    <a:lnL w="38100" cap="flat" cmpd="sng" algn="ctr">
                      <a:solidFill>
                        <a:srgbClr val="A8082B"/>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8" name="TextBox 8"/>
          <p:cNvSpPr txBox="1"/>
          <p:nvPr/>
        </p:nvSpPr>
        <p:spPr>
          <a:xfrm>
            <a:off x="8991600" y="557957"/>
            <a:ext cx="8357295" cy="846235"/>
          </a:xfrm>
          <a:prstGeom prst="rect">
            <a:avLst/>
          </a:prstGeom>
        </p:spPr>
        <p:txBody>
          <a:bodyPr wrap="square" lIns="0" tIns="0" rIns="0" bIns="0" rtlCol="0" anchor="t">
            <a:spAutoFit/>
          </a:bodyPr>
          <a:lstStyle/>
          <a:p>
            <a:pPr>
              <a:lnSpc>
                <a:spcPts val="6905"/>
              </a:lnSpc>
            </a:pPr>
            <a:r>
              <a:rPr lang="en-US" sz="4932" dirty="0">
                <a:solidFill>
                  <a:srgbClr val="FFFFFF"/>
                </a:solidFill>
                <a:latin typeface="Montserrat Bold"/>
              </a:rPr>
              <a:t>Benefit Churn Prediction</a:t>
            </a:r>
          </a:p>
        </p:txBody>
      </p:sp>
      <p:grpSp>
        <p:nvGrpSpPr>
          <p:cNvPr id="9" name="Group 9"/>
          <p:cNvGrpSpPr/>
          <p:nvPr/>
        </p:nvGrpSpPr>
        <p:grpSpPr>
          <a:xfrm>
            <a:off x="1028700" y="1874185"/>
            <a:ext cx="10975516" cy="834739"/>
            <a:chOff x="0" y="0"/>
            <a:chExt cx="2890671" cy="219849"/>
          </a:xfrm>
        </p:grpSpPr>
        <p:sp>
          <p:nvSpPr>
            <p:cNvPr id="10" name="Freeform 10"/>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1" name="TextBox 11"/>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12" name="Group 12"/>
          <p:cNvGrpSpPr/>
          <p:nvPr/>
        </p:nvGrpSpPr>
        <p:grpSpPr>
          <a:xfrm>
            <a:off x="1028700" y="3002189"/>
            <a:ext cx="10975516" cy="834739"/>
            <a:chOff x="0" y="0"/>
            <a:chExt cx="2890671" cy="219849"/>
          </a:xfrm>
        </p:grpSpPr>
        <p:sp>
          <p:nvSpPr>
            <p:cNvPr id="13" name="Freeform 13"/>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4" name="TextBox 14"/>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15" name="Group 15"/>
          <p:cNvGrpSpPr/>
          <p:nvPr/>
        </p:nvGrpSpPr>
        <p:grpSpPr>
          <a:xfrm>
            <a:off x="1028700" y="4156165"/>
            <a:ext cx="10975516" cy="834739"/>
            <a:chOff x="0" y="0"/>
            <a:chExt cx="2890671" cy="219849"/>
          </a:xfrm>
        </p:grpSpPr>
        <p:sp>
          <p:nvSpPr>
            <p:cNvPr id="16" name="Freeform 16"/>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17" name="TextBox 17"/>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18" name="Group 18"/>
          <p:cNvGrpSpPr/>
          <p:nvPr/>
        </p:nvGrpSpPr>
        <p:grpSpPr>
          <a:xfrm>
            <a:off x="1028700" y="5425401"/>
            <a:ext cx="10975516" cy="834739"/>
            <a:chOff x="0" y="0"/>
            <a:chExt cx="2890671" cy="219849"/>
          </a:xfrm>
        </p:grpSpPr>
        <p:sp>
          <p:nvSpPr>
            <p:cNvPr id="19" name="Freeform 19"/>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20" name="TextBox 20"/>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grpSp>
        <p:nvGrpSpPr>
          <p:cNvPr id="21" name="Group 21"/>
          <p:cNvGrpSpPr/>
          <p:nvPr/>
        </p:nvGrpSpPr>
        <p:grpSpPr>
          <a:xfrm>
            <a:off x="1028700" y="6659157"/>
            <a:ext cx="10975516" cy="834739"/>
            <a:chOff x="0" y="0"/>
            <a:chExt cx="2890671" cy="219849"/>
          </a:xfrm>
        </p:grpSpPr>
        <p:sp>
          <p:nvSpPr>
            <p:cNvPr id="22" name="Freeform 22"/>
            <p:cNvSpPr/>
            <p:nvPr/>
          </p:nvSpPr>
          <p:spPr>
            <a:xfrm>
              <a:off x="0" y="0"/>
              <a:ext cx="2890671" cy="219849"/>
            </a:xfrm>
            <a:custGeom>
              <a:avLst/>
              <a:gdLst/>
              <a:ahLst/>
              <a:cxnLst/>
              <a:rect l="l" t="t" r="r" b="b"/>
              <a:pathLst>
                <a:path w="2890671" h="219849">
                  <a:moveTo>
                    <a:pt x="0" y="0"/>
                  </a:moveTo>
                  <a:lnTo>
                    <a:pt x="2890671" y="0"/>
                  </a:lnTo>
                  <a:lnTo>
                    <a:pt x="2890671" y="219849"/>
                  </a:lnTo>
                  <a:lnTo>
                    <a:pt x="0" y="219849"/>
                  </a:lnTo>
                  <a:close/>
                </a:path>
              </a:pathLst>
            </a:custGeom>
            <a:solidFill>
              <a:srgbClr val="FFFFFF"/>
            </a:solidFill>
          </p:spPr>
        </p:sp>
        <p:sp>
          <p:nvSpPr>
            <p:cNvPr id="23" name="TextBox 23"/>
            <p:cNvSpPr txBox="1"/>
            <p:nvPr/>
          </p:nvSpPr>
          <p:spPr>
            <a:xfrm>
              <a:off x="0" y="-38100"/>
              <a:ext cx="2890671" cy="257949"/>
            </a:xfrm>
            <a:prstGeom prst="rect">
              <a:avLst/>
            </a:prstGeom>
          </p:spPr>
          <p:txBody>
            <a:bodyPr lIns="50800" tIns="50800" rIns="50800" bIns="50800" rtlCol="0" anchor="ctr"/>
            <a:lstStyle/>
            <a:p>
              <a:pPr algn="ctr">
                <a:lnSpc>
                  <a:spcPts val="2185"/>
                </a:lnSpc>
              </a:pPr>
              <a:endParaRPr/>
            </a:p>
          </p:txBody>
        </p:sp>
      </p:grpSp>
      <p:sp>
        <p:nvSpPr>
          <p:cNvPr id="24" name="TextBox 24"/>
          <p:cNvSpPr txBox="1"/>
          <p:nvPr/>
        </p:nvSpPr>
        <p:spPr>
          <a:xfrm>
            <a:off x="4352749" y="2049130"/>
            <a:ext cx="4173951"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Mencegah Customer </a:t>
            </a:r>
            <a:r>
              <a:rPr lang="en-US" sz="2336">
                <a:solidFill>
                  <a:srgbClr val="00193B"/>
                </a:solidFill>
                <a:latin typeface="Poppins Bold Italics"/>
              </a:rPr>
              <a:t>Churn</a:t>
            </a:r>
          </a:p>
        </p:txBody>
      </p:sp>
      <p:sp>
        <p:nvSpPr>
          <p:cNvPr id="25" name="TextBox 25"/>
          <p:cNvSpPr txBox="1"/>
          <p:nvPr/>
        </p:nvSpPr>
        <p:spPr>
          <a:xfrm>
            <a:off x="3267528" y="3177829"/>
            <a:ext cx="6637624"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Meningkatkan </a:t>
            </a:r>
            <a:r>
              <a:rPr lang="en-US" sz="2336">
                <a:solidFill>
                  <a:srgbClr val="00193B"/>
                </a:solidFill>
                <a:latin typeface="Poppins Bold"/>
              </a:rPr>
              <a:t>tingkat kepuasan</a:t>
            </a:r>
            <a:r>
              <a:rPr lang="en-US" sz="2336">
                <a:solidFill>
                  <a:srgbClr val="00193B"/>
                </a:solidFill>
                <a:latin typeface="Poppins"/>
              </a:rPr>
              <a:t> pelanggan</a:t>
            </a:r>
          </a:p>
        </p:txBody>
      </p:sp>
      <p:sp>
        <p:nvSpPr>
          <p:cNvPr id="26" name="TextBox 26"/>
          <p:cNvSpPr txBox="1"/>
          <p:nvPr/>
        </p:nvSpPr>
        <p:spPr>
          <a:xfrm>
            <a:off x="3083917" y="4331805"/>
            <a:ext cx="6865082"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Playbook </a:t>
            </a:r>
            <a:r>
              <a:rPr lang="en-US" sz="2336">
                <a:solidFill>
                  <a:srgbClr val="00193B"/>
                </a:solidFill>
                <a:latin typeface="Poppins Bold"/>
              </a:rPr>
              <a:t>Layanan Pelanggan</a:t>
            </a:r>
            <a:r>
              <a:rPr lang="en-US" sz="2336">
                <a:solidFill>
                  <a:srgbClr val="00193B"/>
                </a:solidFill>
                <a:latin typeface="Poppins"/>
              </a:rPr>
              <a:t> yang Lebih Baik</a:t>
            </a:r>
          </a:p>
        </p:txBody>
      </p:sp>
      <p:sp>
        <p:nvSpPr>
          <p:cNvPr id="27" name="TextBox 27"/>
          <p:cNvSpPr txBox="1"/>
          <p:nvPr/>
        </p:nvSpPr>
        <p:spPr>
          <a:xfrm>
            <a:off x="3711482" y="5601041"/>
            <a:ext cx="5525916"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Menciptakan </a:t>
            </a:r>
            <a:r>
              <a:rPr lang="en-US" sz="2336">
                <a:solidFill>
                  <a:srgbClr val="00193B"/>
                </a:solidFill>
                <a:latin typeface="Poppins Bold"/>
              </a:rPr>
              <a:t>peluang pertumbuhan</a:t>
            </a:r>
          </a:p>
        </p:txBody>
      </p:sp>
      <p:sp>
        <p:nvSpPr>
          <p:cNvPr id="28" name="TextBox 28"/>
          <p:cNvSpPr txBox="1"/>
          <p:nvPr/>
        </p:nvSpPr>
        <p:spPr>
          <a:xfrm>
            <a:off x="3830233" y="6834798"/>
            <a:ext cx="5372450" cy="416783"/>
          </a:xfrm>
          <a:prstGeom prst="rect">
            <a:avLst/>
          </a:prstGeom>
        </p:spPr>
        <p:txBody>
          <a:bodyPr lIns="0" tIns="0" rIns="0" bIns="0" rtlCol="0" anchor="t">
            <a:spAutoFit/>
          </a:bodyPr>
          <a:lstStyle/>
          <a:p>
            <a:pPr algn="just">
              <a:lnSpc>
                <a:spcPts val="3270"/>
              </a:lnSpc>
            </a:pPr>
            <a:r>
              <a:rPr lang="en-US" sz="2336">
                <a:solidFill>
                  <a:srgbClr val="00193B"/>
                </a:solidFill>
                <a:latin typeface="Poppins"/>
              </a:rPr>
              <a:t>Mengidentifikasi </a:t>
            </a:r>
            <a:r>
              <a:rPr lang="en-US" sz="2336">
                <a:solidFill>
                  <a:srgbClr val="00193B"/>
                </a:solidFill>
                <a:latin typeface="Poppins Bold"/>
              </a:rPr>
              <a:t>titik-titik masalah</a:t>
            </a:r>
          </a:p>
        </p:txBody>
      </p:sp>
      <p:sp>
        <p:nvSpPr>
          <p:cNvPr id="29" name="Freeform 29"/>
          <p:cNvSpPr/>
          <p:nvPr/>
        </p:nvSpPr>
        <p:spPr>
          <a:xfrm>
            <a:off x="13523638" y="3790671"/>
            <a:ext cx="2885008" cy="1810342"/>
          </a:xfrm>
          <a:custGeom>
            <a:avLst/>
            <a:gdLst/>
            <a:ahLst/>
            <a:cxnLst/>
            <a:rect l="l" t="t" r="r" b="b"/>
            <a:pathLst>
              <a:path w="2885008" h="1810342">
                <a:moveTo>
                  <a:pt x="0" y="0"/>
                </a:moveTo>
                <a:lnTo>
                  <a:pt x="2885007" y="0"/>
                </a:lnTo>
                <a:lnTo>
                  <a:pt x="2885007" y="1810342"/>
                </a:lnTo>
                <a:lnTo>
                  <a:pt x="0" y="1810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sp>
        <p:nvSpPr>
          <p:cNvPr id="2" name="Freeform 2"/>
          <p:cNvSpPr/>
          <p:nvPr/>
        </p:nvSpPr>
        <p:spPr>
          <a:xfrm>
            <a:off x="8759607" y="1702946"/>
            <a:ext cx="264637" cy="264637"/>
          </a:xfrm>
          <a:custGeom>
            <a:avLst/>
            <a:gdLst/>
            <a:ahLst/>
            <a:cxnLst/>
            <a:rect l="l" t="t" r="r" b="b"/>
            <a:pathLst>
              <a:path w="264637" h="264637">
                <a:moveTo>
                  <a:pt x="0" y="0"/>
                </a:moveTo>
                <a:lnTo>
                  <a:pt x="264637" y="0"/>
                </a:lnTo>
                <a:lnTo>
                  <a:pt x="264637" y="264637"/>
                </a:lnTo>
                <a:lnTo>
                  <a:pt x="0" y="264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5302" y="-1118517"/>
            <a:ext cx="19348996" cy="3086100"/>
            <a:chOff x="0" y="0"/>
            <a:chExt cx="5096032" cy="812800"/>
          </a:xfrm>
        </p:grpSpPr>
        <p:sp>
          <p:nvSpPr>
            <p:cNvPr id="5" name="Freeform 5"/>
            <p:cNvSpPr/>
            <p:nvPr/>
          </p:nvSpPr>
          <p:spPr>
            <a:xfrm>
              <a:off x="0" y="0"/>
              <a:ext cx="5096032" cy="812800"/>
            </a:xfrm>
            <a:custGeom>
              <a:avLst/>
              <a:gdLst/>
              <a:ahLst/>
              <a:cxnLst/>
              <a:rect l="l" t="t" r="r" b="b"/>
              <a:pathLst>
                <a:path w="5096032" h="812800">
                  <a:moveTo>
                    <a:pt x="0" y="0"/>
                  </a:moveTo>
                  <a:lnTo>
                    <a:pt x="5096032" y="0"/>
                  </a:lnTo>
                  <a:lnTo>
                    <a:pt x="5096032" y="812800"/>
                  </a:lnTo>
                  <a:lnTo>
                    <a:pt x="0" y="812800"/>
                  </a:lnTo>
                  <a:close/>
                </a:path>
              </a:pathLst>
            </a:custGeom>
            <a:solidFill>
              <a:srgbClr val="E63B60"/>
            </a:solidFill>
          </p:spPr>
        </p:sp>
        <p:sp>
          <p:nvSpPr>
            <p:cNvPr id="6" name="TextBox 6"/>
            <p:cNvSpPr txBox="1"/>
            <p:nvPr/>
          </p:nvSpPr>
          <p:spPr>
            <a:xfrm>
              <a:off x="0" y="-57150"/>
              <a:ext cx="5096032" cy="869950"/>
            </a:xfrm>
            <a:prstGeom prst="rect">
              <a:avLst/>
            </a:prstGeom>
          </p:spPr>
          <p:txBody>
            <a:bodyPr lIns="50800" tIns="50800" rIns="50800" bIns="50800" rtlCol="0" anchor="ctr"/>
            <a:lstStyle/>
            <a:p>
              <a:pPr algn="ctr">
                <a:lnSpc>
                  <a:spcPts val="2895"/>
                </a:lnSpc>
              </a:pPr>
              <a:endParaRPr/>
            </a:p>
          </p:txBody>
        </p:sp>
      </p:grpSp>
      <p:sp>
        <p:nvSpPr>
          <p:cNvPr id="7" name="Freeform 7"/>
          <p:cNvSpPr/>
          <p:nvPr/>
        </p:nvSpPr>
        <p:spPr>
          <a:xfrm>
            <a:off x="1882713" y="3704639"/>
            <a:ext cx="2420965" cy="2595577"/>
          </a:xfrm>
          <a:custGeom>
            <a:avLst/>
            <a:gdLst/>
            <a:ahLst/>
            <a:cxnLst/>
            <a:rect l="l" t="t" r="r" b="b"/>
            <a:pathLst>
              <a:path w="2420965" h="2595577">
                <a:moveTo>
                  <a:pt x="0" y="0"/>
                </a:moveTo>
                <a:lnTo>
                  <a:pt x="2420966" y="0"/>
                </a:lnTo>
                <a:lnTo>
                  <a:pt x="2420966" y="2595577"/>
                </a:lnTo>
                <a:lnTo>
                  <a:pt x="0" y="2595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5987939" y="2966617"/>
            <a:ext cx="10675002" cy="4988634"/>
            <a:chOff x="0" y="0"/>
            <a:chExt cx="3364446" cy="1572270"/>
          </a:xfrm>
        </p:grpSpPr>
        <p:sp>
          <p:nvSpPr>
            <p:cNvPr id="9" name="Freeform 9"/>
            <p:cNvSpPr/>
            <p:nvPr/>
          </p:nvSpPr>
          <p:spPr>
            <a:xfrm>
              <a:off x="0" y="0"/>
              <a:ext cx="3364445" cy="1572270"/>
            </a:xfrm>
            <a:custGeom>
              <a:avLst/>
              <a:gdLst/>
              <a:ahLst/>
              <a:cxnLst/>
              <a:rect l="l" t="t" r="r" b="b"/>
              <a:pathLst>
                <a:path w="3364445" h="1572270">
                  <a:moveTo>
                    <a:pt x="0" y="0"/>
                  </a:moveTo>
                  <a:lnTo>
                    <a:pt x="3364445" y="0"/>
                  </a:lnTo>
                  <a:lnTo>
                    <a:pt x="3364445" y="1572270"/>
                  </a:lnTo>
                  <a:lnTo>
                    <a:pt x="0" y="1572270"/>
                  </a:lnTo>
                  <a:close/>
                </a:path>
              </a:pathLst>
            </a:custGeom>
            <a:solidFill>
              <a:srgbClr val="000000">
                <a:alpha val="0"/>
              </a:srgbClr>
            </a:solidFill>
            <a:ln w="57150" cap="sq">
              <a:solidFill>
                <a:srgbClr val="A8082B"/>
              </a:solidFill>
              <a:prstDash val="dash"/>
              <a:miter/>
            </a:ln>
          </p:spPr>
        </p:sp>
        <p:sp>
          <p:nvSpPr>
            <p:cNvPr id="10" name="TextBox 10"/>
            <p:cNvSpPr txBox="1"/>
            <p:nvPr/>
          </p:nvSpPr>
          <p:spPr>
            <a:xfrm>
              <a:off x="0" y="-57150"/>
              <a:ext cx="3364446" cy="1629420"/>
            </a:xfrm>
            <a:prstGeom prst="rect">
              <a:avLst/>
            </a:prstGeom>
          </p:spPr>
          <p:txBody>
            <a:bodyPr lIns="50800" tIns="50800" rIns="50800" bIns="50800" rtlCol="0" anchor="ctr"/>
            <a:lstStyle/>
            <a:p>
              <a:pPr algn="ctr">
                <a:lnSpc>
                  <a:spcPts val="2895"/>
                </a:lnSpc>
              </a:pPr>
              <a:endParaRPr/>
            </a:p>
          </p:txBody>
        </p:sp>
      </p:grpSp>
      <p:sp>
        <p:nvSpPr>
          <p:cNvPr id="11" name="Freeform 11"/>
          <p:cNvSpPr/>
          <p:nvPr/>
        </p:nvSpPr>
        <p:spPr>
          <a:xfrm>
            <a:off x="7036737" y="3819779"/>
            <a:ext cx="893089" cy="885275"/>
          </a:xfrm>
          <a:custGeom>
            <a:avLst/>
            <a:gdLst/>
            <a:ahLst/>
            <a:cxnLst/>
            <a:rect l="l" t="t" r="r" b="b"/>
            <a:pathLst>
              <a:path w="893089" h="885275">
                <a:moveTo>
                  <a:pt x="0" y="0"/>
                </a:moveTo>
                <a:lnTo>
                  <a:pt x="893089" y="0"/>
                </a:lnTo>
                <a:lnTo>
                  <a:pt x="893089" y="885274"/>
                </a:lnTo>
                <a:lnTo>
                  <a:pt x="0" y="885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8621136" y="3819779"/>
            <a:ext cx="1025055" cy="885275"/>
          </a:xfrm>
          <a:custGeom>
            <a:avLst/>
            <a:gdLst/>
            <a:ahLst/>
            <a:cxnLst/>
            <a:rect l="l" t="t" r="r" b="b"/>
            <a:pathLst>
              <a:path w="1025055" h="885275">
                <a:moveTo>
                  <a:pt x="0" y="0"/>
                </a:moveTo>
                <a:lnTo>
                  <a:pt x="1025055" y="0"/>
                </a:lnTo>
                <a:lnTo>
                  <a:pt x="1025055" y="885274"/>
                </a:lnTo>
                <a:lnTo>
                  <a:pt x="0" y="8852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0387615" y="3819779"/>
            <a:ext cx="541124" cy="885275"/>
          </a:xfrm>
          <a:custGeom>
            <a:avLst/>
            <a:gdLst/>
            <a:ahLst/>
            <a:cxnLst/>
            <a:rect l="l" t="t" r="r" b="b"/>
            <a:pathLst>
              <a:path w="541124" h="885275">
                <a:moveTo>
                  <a:pt x="0" y="0"/>
                </a:moveTo>
                <a:lnTo>
                  <a:pt x="541124" y="0"/>
                </a:lnTo>
                <a:lnTo>
                  <a:pt x="541124" y="885274"/>
                </a:lnTo>
                <a:lnTo>
                  <a:pt x="0" y="885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1645106" y="3819779"/>
            <a:ext cx="951908" cy="885275"/>
          </a:xfrm>
          <a:custGeom>
            <a:avLst/>
            <a:gdLst/>
            <a:ahLst/>
            <a:cxnLst/>
            <a:rect l="l" t="t" r="r" b="b"/>
            <a:pathLst>
              <a:path w="951908" h="885275">
                <a:moveTo>
                  <a:pt x="0" y="0"/>
                </a:moveTo>
                <a:lnTo>
                  <a:pt x="951908" y="0"/>
                </a:lnTo>
                <a:lnTo>
                  <a:pt x="951908" y="885274"/>
                </a:lnTo>
                <a:lnTo>
                  <a:pt x="0" y="8852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3313381" y="3819779"/>
            <a:ext cx="781255" cy="885275"/>
          </a:xfrm>
          <a:custGeom>
            <a:avLst/>
            <a:gdLst/>
            <a:ahLst/>
            <a:cxnLst/>
            <a:rect l="l" t="t" r="r" b="b"/>
            <a:pathLst>
              <a:path w="781255" h="885275">
                <a:moveTo>
                  <a:pt x="0" y="0"/>
                </a:moveTo>
                <a:lnTo>
                  <a:pt x="781255" y="0"/>
                </a:lnTo>
                <a:lnTo>
                  <a:pt x="781255" y="885274"/>
                </a:lnTo>
                <a:lnTo>
                  <a:pt x="0" y="8852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4813629" y="3819779"/>
            <a:ext cx="794534" cy="885275"/>
          </a:xfrm>
          <a:custGeom>
            <a:avLst/>
            <a:gdLst/>
            <a:ahLst/>
            <a:cxnLst/>
            <a:rect l="l" t="t" r="r" b="b"/>
            <a:pathLst>
              <a:path w="794534" h="885275">
                <a:moveTo>
                  <a:pt x="0" y="0"/>
                </a:moveTo>
                <a:lnTo>
                  <a:pt x="794534" y="0"/>
                </a:lnTo>
                <a:lnTo>
                  <a:pt x="794534" y="885274"/>
                </a:lnTo>
                <a:lnTo>
                  <a:pt x="0" y="8852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7042637" y="5747469"/>
            <a:ext cx="885275" cy="885275"/>
          </a:xfrm>
          <a:custGeom>
            <a:avLst/>
            <a:gdLst/>
            <a:ahLst/>
            <a:cxnLst/>
            <a:rect l="l" t="t" r="r" b="b"/>
            <a:pathLst>
              <a:path w="885275" h="885275">
                <a:moveTo>
                  <a:pt x="0" y="0"/>
                </a:moveTo>
                <a:lnTo>
                  <a:pt x="885275" y="0"/>
                </a:lnTo>
                <a:lnTo>
                  <a:pt x="885275" y="885275"/>
                </a:lnTo>
                <a:lnTo>
                  <a:pt x="0" y="88527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0203415" y="5747469"/>
            <a:ext cx="913510" cy="885275"/>
          </a:xfrm>
          <a:custGeom>
            <a:avLst/>
            <a:gdLst/>
            <a:ahLst/>
            <a:cxnLst/>
            <a:rect l="l" t="t" r="r" b="b"/>
            <a:pathLst>
              <a:path w="913510" h="885275">
                <a:moveTo>
                  <a:pt x="0" y="0"/>
                </a:moveTo>
                <a:lnTo>
                  <a:pt x="913510" y="0"/>
                </a:lnTo>
                <a:lnTo>
                  <a:pt x="913510" y="885275"/>
                </a:lnTo>
                <a:lnTo>
                  <a:pt x="0" y="8852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Freeform 19"/>
          <p:cNvSpPr/>
          <p:nvPr/>
        </p:nvSpPr>
        <p:spPr>
          <a:xfrm>
            <a:off x="11767690" y="5767372"/>
            <a:ext cx="888607" cy="885275"/>
          </a:xfrm>
          <a:custGeom>
            <a:avLst/>
            <a:gdLst/>
            <a:ahLst/>
            <a:cxnLst/>
            <a:rect l="l" t="t" r="r" b="b"/>
            <a:pathLst>
              <a:path w="888607" h="885275">
                <a:moveTo>
                  <a:pt x="0" y="0"/>
                </a:moveTo>
                <a:lnTo>
                  <a:pt x="888607" y="0"/>
                </a:lnTo>
                <a:lnTo>
                  <a:pt x="888607" y="885275"/>
                </a:lnTo>
                <a:lnTo>
                  <a:pt x="0" y="88527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0" name="Freeform 20"/>
          <p:cNvSpPr/>
          <p:nvPr/>
        </p:nvSpPr>
        <p:spPr>
          <a:xfrm>
            <a:off x="13307061" y="5727566"/>
            <a:ext cx="797882" cy="925081"/>
          </a:xfrm>
          <a:custGeom>
            <a:avLst/>
            <a:gdLst/>
            <a:ahLst/>
            <a:cxnLst/>
            <a:rect l="l" t="t" r="r" b="b"/>
            <a:pathLst>
              <a:path w="797882" h="925081">
                <a:moveTo>
                  <a:pt x="0" y="0"/>
                </a:moveTo>
                <a:lnTo>
                  <a:pt x="797882" y="0"/>
                </a:lnTo>
                <a:lnTo>
                  <a:pt x="797882" y="925081"/>
                </a:lnTo>
                <a:lnTo>
                  <a:pt x="0" y="92508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1" name="Freeform 21"/>
          <p:cNvSpPr/>
          <p:nvPr/>
        </p:nvSpPr>
        <p:spPr>
          <a:xfrm>
            <a:off x="14892947" y="5727566"/>
            <a:ext cx="885275" cy="885275"/>
          </a:xfrm>
          <a:custGeom>
            <a:avLst/>
            <a:gdLst/>
            <a:ahLst/>
            <a:cxnLst/>
            <a:rect l="l" t="t" r="r" b="b"/>
            <a:pathLst>
              <a:path w="885275" h="885275">
                <a:moveTo>
                  <a:pt x="0" y="0"/>
                </a:moveTo>
                <a:lnTo>
                  <a:pt x="885275" y="0"/>
                </a:lnTo>
                <a:lnTo>
                  <a:pt x="885275" y="885274"/>
                </a:lnTo>
                <a:lnTo>
                  <a:pt x="0" y="88527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2" name="Freeform 22"/>
          <p:cNvSpPr/>
          <p:nvPr/>
        </p:nvSpPr>
        <p:spPr>
          <a:xfrm>
            <a:off x="8545849" y="5827860"/>
            <a:ext cx="1180384" cy="764298"/>
          </a:xfrm>
          <a:custGeom>
            <a:avLst/>
            <a:gdLst/>
            <a:ahLst/>
            <a:cxnLst/>
            <a:rect l="l" t="t" r="r" b="b"/>
            <a:pathLst>
              <a:path w="1180384" h="764298">
                <a:moveTo>
                  <a:pt x="0" y="0"/>
                </a:moveTo>
                <a:lnTo>
                  <a:pt x="1180384" y="0"/>
                </a:lnTo>
                <a:lnTo>
                  <a:pt x="1180384" y="764299"/>
                </a:lnTo>
                <a:lnTo>
                  <a:pt x="0" y="76429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3" name="TextBox 23"/>
          <p:cNvSpPr txBox="1"/>
          <p:nvPr/>
        </p:nvSpPr>
        <p:spPr>
          <a:xfrm>
            <a:off x="587119" y="259983"/>
            <a:ext cx="5041552" cy="1385034"/>
          </a:xfrm>
          <a:prstGeom prst="rect">
            <a:avLst/>
          </a:prstGeom>
        </p:spPr>
        <p:txBody>
          <a:bodyPr lIns="0" tIns="0" rIns="0" bIns="0" rtlCol="0" anchor="t">
            <a:spAutoFit/>
          </a:bodyPr>
          <a:lstStyle/>
          <a:p>
            <a:pPr>
              <a:lnSpc>
                <a:spcPts val="11335"/>
              </a:lnSpc>
            </a:pPr>
            <a:r>
              <a:rPr lang="en-US" sz="8096">
                <a:solidFill>
                  <a:srgbClr val="FFFFFF"/>
                </a:solidFill>
                <a:latin typeface="Montserrat Bold"/>
              </a:rPr>
              <a:t>DATASET</a:t>
            </a:r>
          </a:p>
        </p:txBody>
      </p:sp>
      <p:sp>
        <p:nvSpPr>
          <p:cNvPr id="24" name="TextBox 24"/>
          <p:cNvSpPr txBox="1"/>
          <p:nvPr/>
        </p:nvSpPr>
        <p:spPr>
          <a:xfrm>
            <a:off x="1905054" y="6636344"/>
            <a:ext cx="2376285" cy="580885"/>
          </a:xfrm>
          <a:prstGeom prst="rect">
            <a:avLst/>
          </a:prstGeom>
        </p:spPr>
        <p:txBody>
          <a:bodyPr lIns="0" tIns="0" rIns="0" bIns="0" rtlCol="0" anchor="t">
            <a:spAutoFit/>
          </a:bodyPr>
          <a:lstStyle/>
          <a:p>
            <a:pPr algn="ctr">
              <a:lnSpc>
                <a:spcPts val="4571"/>
              </a:lnSpc>
            </a:pPr>
            <a:r>
              <a:rPr lang="en-US" sz="3265">
                <a:solidFill>
                  <a:srgbClr val="FFFFFF"/>
                </a:solidFill>
                <a:latin typeface="Poppins Bold"/>
              </a:rPr>
              <a:t>7043 Datas</a:t>
            </a:r>
          </a:p>
        </p:txBody>
      </p:sp>
      <p:sp>
        <p:nvSpPr>
          <p:cNvPr id="25" name="TextBox 25"/>
          <p:cNvSpPr txBox="1"/>
          <p:nvPr/>
        </p:nvSpPr>
        <p:spPr>
          <a:xfrm>
            <a:off x="6872658" y="4882506"/>
            <a:ext cx="1221245" cy="272633"/>
          </a:xfrm>
          <a:prstGeom prst="rect">
            <a:avLst/>
          </a:prstGeom>
        </p:spPr>
        <p:txBody>
          <a:bodyPr lIns="0" tIns="0" rIns="0" bIns="0" rtlCol="0" anchor="t">
            <a:spAutoFit/>
          </a:bodyPr>
          <a:lstStyle/>
          <a:p>
            <a:pPr algn="ctr">
              <a:lnSpc>
                <a:spcPts val="2185"/>
              </a:lnSpc>
            </a:pPr>
            <a:r>
              <a:rPr lang="en-US" sz="1560">
                <a:solidFill>
                  <a:srgbClr val="FFFFFF"/>
                </a:solidFill>
                <a:latin typeface="Poppins Bold"/>
              </a:rPr>
              <a:t>CustomerID</a:t>
            </a:r>
          </a:p>
        </p:txBody>
      </p:sp>
      <p:sp>
        <p:nvSpPr>
          <p:cNvPr id="26" name="TextBox 26"/>
          <p:cNvSpPr txBox="1"/>
          <p:nvPr/>
        </p:nvSpPr>
        <p:spPr>
          <a:xfrm>
            <a:off x="8418885" y="4882506"/>
            <a:ext cx="1479671" cy="272633"/>
          </a:xfrm>
          <a:prstGeom prst="rect">
            <a:avLst/>
          </a:prstGeom>
        </p:spPr>
        <p:txBody>
          <a:bodyPr lIns="0" tIns="0" rIns="0" bIns="0" rtlCol="0" anchor="t">
            <a:spAutoFit/>
          </a:bodyPr>
          <a:lstStyle/>
          <a:p>
            <a:pPr algn="ctr">
              <a:lnSpc>
                <a:spcPts val="2185"/>
              </a:lnSpc>
            </a:pPr>
            <a:r>
              <a:rPr lang="en-US" sz="1560">
                <a:solidFill>
                  <a:srgbClr val="FFFFFF"/>
                </a:solidFill>
                <a:latin typeface="Poppins Bold"/>
              </a:rPr>
              <a:t>TenureMonths</a:t>
            </a:r>
          </a:p>
        </p:txBody>
      </p:sp>
      <p:sp>
        <p:nvSpPr>
          <p:cNvPr id="27" name="TextBox 27"/>
          <p:cNvSpPr txBox="1"/>
          <p:nvPr/>
        </p:nvSpPr>
        <p:spPr>
          <a:xfrm>
            <a:off x="10221164" y="4882506"/>
            <a:ext cx="913509" cy="272633"/>
          </a:xfrm>
          <a:prstGeom prst="rect">
            <a:avLst/>
          </a:prstGeom>
        </p:spPr>
        <p:txBody>
          <a:bodyPr wrap="square" lIns="0" tIns="0" rIns="0" bIns="0" rtlCol="0" anchor="t">
            <a:spAutoFit/>
          </a:bodyPr>
          <a:lstStyle/>
          <a:p>
            <a:pPr algn="ctr">
              <a:lnSpc>
                <a:spcPts val="2185"/>
              </a:lnSpc>
            </a:pPr>
            <a:r>
              <a:rPr lang="en-US" sz="1560" dirty="0">
                <a:solidFill>
                  <a:srgbClr val="FFFFFF"/>
                </a:solidFill>
                <a:latin typeface="Poppins Bold"/>
              </a:rPr>
              <a:t>Location</a:t>
            </a:r>
          </a:p>
        </p:txBody>
      </p:sp>
      <p:sp>
        <p:nvSpPr>
          <p:cNvPr id="28" name="TextBox 28"/>
          <p:cNvSpPr txBox="1"/>
          <p:nvPr/>
        </p:nvSpPr>
        <p:spPr>
          <a:xfrm>
            <a:off x="11493084" y="4882506"/>
            <a:ext cx="1325849" cy="272633"/>
          </a:xfrm>
          <a:prstGeom prst="rect">
            <a:avLst/>
          </a:prstGeom>
        </p:spPr>
        <p:txBody>
          <a:bodyPr wrap="square" lIns="0" tIns="0" rIns="0" bIns="0" rtlCol="0" anchor="t">
            <a:spAutoFit/>
          </a:bodyPr>
          <a:lstStyle/>
          <a:p>
            <a:pPr algn="ctr">
              <a:lnSpc>
                <a:spcPts val="2185"/>
              </a:lnSpc>
            </a:pPr>
            <a:r>
              <a:rPr lang="en-US" sz="1560" dirty="0" err="1">
                <a:solidFill>
                  <a:srgbClr val="FFFFFF"/>
                </a:solidFill>
                <a:latin typeface="Poppins Bold"/>
              </a:rPr>
              <a:t>DeviceClass</a:t>
            </a:r>
            <a:endParaRPr lang="en-US" sz="1560" dirty="0">
              <a:solidFill>
                <a:srgbClr val="FFFFFF"/>
              </a:solidFill>
              <a:latin typeface="Poppins Bold"/>
            </a:endParaRPr>
          </a:p>
        </p:txBody>
      </p:sp>
      <p:sp>
        <p:nvSpPr>
          <p:cNvPr id="29" name="TextBox 29"/>
          <p:cNvSpPr txBox="1"/>
          <p:nvPr/>
        </p:nvSpPr>
        <p:spPr>
          <a:xfrm>
            <a:off x="13341296" y="4882506"/>
            <a:ext cx="725425" cy="272633"/>
          </a:xfrm>
          <a:prstGeom prst="rect">
            <a:avLst/>
          </a:prstGeom>
        </p:spPr>
        <p:txBody>
          <a:bodyPr lIns="0" tIns="0" rIns="0" bIns="0" rtlCol="0" anchor="t">
            <a:spAutoFit/>
          </a:bodyPr>
          <a:lstStyle/>
          <a:p>
            <a:pPr algn="ctr">
              <a:lnSpc>
                <a:spcPts val="2185"/>
              </a:lnSpc>
            </a:pPr>
            <a:r>
              <a:rPr lang="en-US" sz="1560">
                <a:solidFill>
                  <a:srgbClr val="FFFFFF"/>
                </a:solidFill>
                <a:latin typeface="Poppins Bold"/>
              </a:rPr>
              <a:t>Produk</a:t>
            </a:r>
          </a:p>
        </p:txBody>
      </p:sp>
      <p:sp>
        <p:nvSpPr>
          <p:cNvPr id="30" name="TextBox 30"/>
          <p:cNvSpPr txBox="1"/>
          <p:nvPr/>
        </p:nvSpPr>
        <p:spPr>
          <a:xfrm>
            <a:off x="14679608" y="4882506"/>
            <a:ext cx="1169991" cy="272633"/>
          </a:xfrm>
          <a:prstGeom prst="rect">
            <a:avLst/>
          </a:prstGeom>
        </p:spPr>
        <p:txBody>
          <a:bodyPr wrap="square" lIns="0" tIns="0" rIns="0" bIns="0" rtlCol="0" anchor="t">
            <a:spAutoFit/>
          </a:bodyPr>
          <a:lstStyle/>
          <a:p>
            <a:pPr algn="ctr">
              <a:lnSpc>
                <a:spcPts val="2185"/>
              </a:lnSpc>
            </a:pPr>
            <a:r>
              <a:rPr lang="en-US" sz="1560" dirty="0" err="1">
                <a:solidFill>
                  <a:srgbClr val="FFFFFF"/>
                </a:solidFill>
                <a:latin typeface="Poppins Bold"/>
              </a:rPr>
              <a:t>CallCenter</a:t>
            </a:r>
            <a:endParaRPr lang="en-US" sz="1560" dirty="0">
              <a:solidFill>
                <a:srgbClr val="FFFFFF"/>
              </a:solidFill>
              <a:latin typeface="Poppins Bold"/>
            </a:endParaRPr>
          </a:p>
        </p:txBody>
      </p:sp>
      <p:sp>
        <p:nvSpPr>
          <p:cNvPr id="31" name="TextBox 31"/>
          <p:cNvSpPr txBox="1"/>
          <p:nvPr/>
        </p:nvSpPr>
        <p:spPr>
          <a:xfrm>
            <a:off x="7081362" y="6832423"/>
            <a:ext cx="803836" cy="272633"/>
          </a:xfrm>
          <a:prstGeom prst="rect">
            <a:avLst/>
          </a:prstGeom>
        </p:spPr>
        <p:txBody>
          <a:bodyPr wrap="square" lIns="0" tIns="0" rIns="0" bIns="0" rtlCol="0" anchor="t">
            <a:spAutoFit/>
          </a:bodyPr>
          <a:lstStyle/>
          <a:p>
            <a:pPr algn="ctr">
              <a:lnSpc>
                <a:spcPts val="2185"/>
              </a:lnSpc>
            </a:pPr>
            <a:r>
              <a:rPr lang="en-US" sz="1560" dirty="0" err="1">
                <a:solidFill>
                  <a:srgbClr val="FFFFFF"/>
                </a:solidFill>
                <a:latin typeface="Poppins Bold"/>
              </a:rPr>
              <a:t>MyApp</a:t>
            </a:r>
            <a:endParaRPr lang="en-US" sz="1560" dirty="0">
              <a:solidFill>
                <a:srgbClr val="FFFFFF"/>
              </a:solidFill>
              <a:latin typeface="Poppins Bold"/>
            </a:endParaRPr>
          </a:p>
        </p:txBody>
      </p:sp>
      <p:sp>
        <p:nvSpPr>
          <p:cNvPr id="32" name="TextBox 32"/>
          <p:cNvSpPr txBox="1"/>
          <p:nvPr/>
        </p:nvSpPr>
        <p:spPr>
          <a:xfrm>
            <a:off x="8649815" y="6839693"/>
            <a:ext cx="979271" cy="272633"/>
          </a:xfrm>
          <a:prstGeom prst="rect">
            <a:avLst/>
          </a:prstGeom>
        </p:spPr>
        <p:txBody>
          <a:bodyPr wrap="square" lIns="0" tIns="0" rIns="0" bIns="0" rtlCol="0" anchor="t">
            <a:spAutoFit/>
          </a:bodyPr>
          <a:lstStyle/>
          <a:p>
            <a:pPr algn="ctr">
              <a:lnSpc>
                <a:spcPts val="2185"/>
              </a:lnSpc>
            </a:pPr>
            <a:r>
              <a:rPr lang="en-US" sz="1560" dirty="0">
                <a:solidFill>
                  <a:srgbClr val="FFFFFF"/>
                </a:solidFill>
                <a:latin typeface="Poppins Bold"/>
              </a:rPr>
              <a:t>Payment</a:t>
            </a:r>
          </a:p>
        </p:txBody>
      </p:sp>
      <p:sp>
        <p:nvSpPr>
          <p:cNvPr id="33" name="TextBox 33"/>
          <p:cNvSpPr txBox="1"/>
          <p:nvPr/>
        </p:nvSpPr>
        <p:spPr>
          <a:xfrm>
            <a:off x="10270107" y="6827005"/>
            <a:ext cx="979271" cy="272633"/>
          </a:xfrm>
          <a:prstGeom prst="rect">
            <a:avLst/>
          </a:prstGeom>
        </p:spPr>
        <p:txBody>
          <a:bodyPr wrap="square" lIns="0" tIns="0" rIns="0" bIns="0" rtlCol="0" anchor="t">
            <a:spAutoFit/>
          </a:bodyPr>
          <a:lstStyle/>
          <a:p>
            <a:pPr algn="ctr">
              <a:lnSpc>
                <a:spcPts val="2185"/>
              </a:lnSpc>
            </a:pPr>
            <a:r>
              <a:rPr lang="en-US" sz="1560" dirty="0">
                <a:solidFill>
                  <a:srgbClr val="FFFFFF"/>
                </a:solidFill>
                <a:latin typeface="Poppins Bold"/>
              </a:rPr>
              <a:t>Purchase</a:t>
            </a:r>
          </a:p>
        </p:txBody>
      </p:sp>
      <p:sp>
        <p:nvSpPr>
          <p:cNvPr id="34" name="TextBox 34"/>
          <p:cNvSpPr txBox="1"/>
          <p:nvPr/>
        </p:nvSpPr>
        <p:spPr>
          <a:xfrm>
            <a:off x="11570200" y="6829457"/>
            <a:ext cx="1248733" cy="272633"/>
          </a:xfrm>
          <a:prstGeom prst="rect">
            <a:avLst/>
          </a:prstGeom>
        </p:spPr>
        <p:txBody>
          <a:bodyPr wrap="square" lIns="0" tIns="0" rIns="0" bIns="0" rtlCol="0" anchor="t">
            <a:spAutoFit/>
          </a:bodyPr>
          <a:lstStyle/>
          <a:p>
            <a:pPr algn="ctr">
              <a:lnSpc>
                <a:spcPts val="2185"/>
              </a:lnSpc>
            </a:pPr>
            <a:r>
              <a:rPr lang="en-US" sz="1560" dirty="0" err="1">
                <a:solidFill>
                  <a:srgbClr val="FFFFFF"/>
                </a:solidFill>
                <a:latin typeface="Poppins Bold"/>
              </a:rPr>
              <a:t>ChurnLabel</a:t>
            </a:r>
            <a:endParaRPr lang="en-US" sz="1560" dirty="0">
              <a:solidFill>
                <a:srgbClr val="FFFFFF"/>
              </a:solidFill>
              <a:latin typeface="Poppins Bold"/>
            </a:endParaRPr>
          </a:p>
        </p:txBody>
      </p:sp>
      <p:sp>
        <p:nvSpPr>
          <p:cNvPr id="35" name="TextBox 35"/>
          <p:cNvSpPr txBox="1"/>
          <p:nvPr/>
        </p:nvSpPr>
        <p:spPr>
          <a:xfrm>
            <a:off x="13132637" y="6829457"/>
            <a:ext cx="1146730" cy="272633"/>
          </a:xfrm>
          <a:prstGeom prst="rect">
            <a:avLst/>
          </a:prstGeom>
        </p:spPr>
        <p:txBody>
          <a:bodyPr lIns="0" tIns="0" rIns="0" bIns="0" rtlCol="0" anchor="t">
            <a:spAutoFit/>
          </a:bodyPr>
          <a:lstStyle/>
          <a:p>
            <a:pPr algn="ctr">
              <a:lnSpc>
                <a:spcPts val="2185"/>
              </a:lnSpc>
            </a:pPr>
            <a:r>
              <a:rPr lang="en-US" sz="1560" dirty="0">
                <a:solidFill>
                  <a:srgbClr val="FFFFFF"/>
                </a:solidFill>
                <a:latin typeface="Poppins Bold"/>
              </a:rPr>
              <a:t>Geography</a:t>
            </a:r>
          </a:p>
        </p:txBody>
      </p:sp>
      <p:sp>
        <p:nvSpPr>
          <p:cNvPr id="36" name="TextBox 36"/>
          <p:cNvSpPr txBox="1"/>
          <p:nvPr/>
        </p:nvSpPr>
        <p:spPr>
          <a:xfrm>
            <a:off x="15011400" y="6827005"/>
            <a:ext cx="577893" cy="272633"/>
          </a:xfrm>
          <a:prstGeom prst="rect">
            <a:avLst/>
          </a:prstGeom>
        </p:spPr>
        <p:txBody>
          <a:bodyPr wrap="square" lIns="0" tIns="0" rIns="0" bIns="0" rtlCol="0" anchor="t">
            <a:spAutoFit/>
          </a:bodyPr>
          <a:lstStyle/>
          <a:p>
            <a:pPr algn="ctr">
              <a:lnSpc>
                <a:spcPts val="2185"/>
              </a:lnSpc>
            </a:pPr>
            <a:r>
              <a:rPr lang="en-US" sz="1560" dirty="0">
                <a:solidFill>
                  <a:srgbClr val="FFFFFF"/>
                </a:solidFill>
                <a:latin typeface="Poppins Bold"/>
              </a:rPr>
              <a:t>CLTV</a:t>
            </a:r>
          </a:p>
        </p:txBody>
      </p:sp>
      <p:graphicFrame>
        <p:nvGraphicFramePr>
          <p:cNvPr id="37" name="Table 37"/>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DATA AND METHODS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38" name="TextBox 38"/>
          <p:cNvSpPr txBox="1"/>
          <p:nvPr/>
        </p:nvSpPr>
        <p:spPr>
          <a:xfrm>
            <a:off x="5953004" y="2203667"/>
            <a:ext cx="1798928" cy="460191"/>
          </a:xfrm>
          <a:prstGeom prst="rect">
            <a:avLst/>
          </a:prstGeom>
        </p:spPr>
        <p:txBody>
          <a:bodyPr lIns="0" tIns="0" rIns="0" bIns="0" rtlCol="0" anchor="t">
            <a:spAutoFit/>
          </a:bodyPr>
          <a:lstStyle/>
          <a:p>
            <a:pPr algn="ctr">
              <a:lnSpc>
                <a:spcPts val="3618"/>
              </a:lnSpc>
            </a:pPr>
            <a:r>
              <a:rPr lang="en-US" sz="2584">
                <a:solidFill>
                  <a:srgbClr val="FFFFFF"/>
                </a:solidFill>
                <a:latin typeface="Poppins"/>
              </a:rPr>
              <a:t>Consisting: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93B"/>
        </a:solidFill>
        <a:effectLst/>
      </p:bgPr>
    </p:bg>
    <p:spTree>
      <p:nvGrpSpPr>
        <p:cNvPr id="1" name=""/>
        <p:cNvGrpSpPr/>
        <p:nvPr/>
      </p:nvGrpSpPr>
      <p:grpSpPr>
        <a:xfrm>
          <a:off x="0" y="0"/>
          <a:ext cx="0" cy="0"/>
          <a:chOff x="0" y="0"/>
          <a:chExt cx="0" cy="0"/>
        </a:xfrm>
      </p:grpSpPr>
      <p:sp>
        <p:nvSpPr>
          <p:cNvPr id="2" name="Freeform 2"/>
          <p:cNvSpPr/>
          <p:nvPr/>
        </p:nvSpPr>
        <p:spPr>
          <a:xfrm>
            <a:off x="8759607" y="1702946"/>
            <a:ext cx="264637" cy="264637"/>
          </a:xfrm>
          <a:custGeom>
            <a:avLst/>
            <a:gdLst/>
            <a:ahLst/>
            <a:cxnLst/>
            <a:rect l="l" t="t" r="r" b="b"/>
            <a:pathLst>
              <a:path w="264637" h="264637">
                <a:moveTo>
                  <a:pt x="0" y="0"/>
                </a:moveTo>
                <a:lnTo>
                  <a:pt x="264637" y="0"/>
                </a:lnTo>
                <a:lnTo>
                  <a:pt x="264637" y="264637"/>
                </a:lnTo>
                <a:lnTo>
                  <a:pt x="0" y="264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1780787"/>
            <a:ext cx="186796" cy="186796"/>
          </a:xfrm>
          <a:custGeom>
            <a:avLst/>
            <a:gdLst/>
            <a:ahLst/>
            <a:cxnLst/>
            <a:rect l="l" t="t" r="r" b="b"/>
            <a:pathLst>
              <a:path w="186796" h="186796">
                <a:moveTo>
                  <a:pt x="0" y="0"/>
                </a:moveTo>
                <a:lnTo>
                  <a:pt x="186796" y="0"/>
                </a:lnTo>
                <a:lnTo>
                  <a:pt x="186796" y="186796"/>
                </a:lnTo>
                <a:lnTo>
                  <a:pt x="0" y="186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1118517"/>
            <a:ext cx="18288000" cy="3086100"/>
            <a:chOff x="0" y="0"/>
            <a:chExt cx="5096032" cy="812800"/>
          </a:xfrm>
        </p:grpSpPr>
        <p:sp>
          <p:nvSpPr>
            <p:cNvPr id="5" name="Freeform 5"/>
            <p:cNvSpPr/>
            <p:nvPr/>
          </p:nvSpPr>
          <p:spPr>
            <a:xfrm>
              <a:off x="0" y="0"/>
              <a:ext cx="5096032" cy="812800"/>
            </a:xfrm>
            <a:custGeom>
              <a:avLst/>
              <a:gdLst/>
              <a:ahLst/>
              <a:cxnLst/>
              <a:rect l="l" t="t" r="r" b="b"/>
              <a:pathLst>
                <a:path w="5096032" h="812800">
                  <a:moveTo>
                    <a:pt x="0" y="0"/>
                  </a:moveTo>
                  <a:lnTo>
                    <a:pt x="5096032" y="0"/>
                  </a:lnTo>
                  <a:lnTo>
                    <a:pt x="5096032" y="812800"/>
                  </a:lnTo>
                  <a:lnTo>
                    <a:pt x="0" y="812800"/>
                  </a:lnTo>
                  <a:close/>
                </a:path>
              </a:pathLst>
            </a:custGeom>
            <a:solidFill>
              <a:srgbClr val="E63B60"/>
            </a:solidFill>
          </p:spPr>
        </p:sp>
        <p:sp>
          <p:nvSpPr>
            <p:cNvPr id="6" name="TextBox 6"/>
            <p:cNvSpPr txBox="1"/>
            <p:nvPr/>
          </p:nvSpPr>
          <p:spPr>
            <a:xfrm>
              <a:off x="0" y="-57150"/>
              <a:ext cx="5096032" cy="869950"/>
            </a:xfrm>
            <a:prstGeom prst="rect">
              <a:avLst/>
            </a:prstGeom>
          </p:spPr>
          <p:txBody>
            <a:bodyPr lIns="50800" tIns="50800" rIns="50800" bIns="50800" rtlCol="0" anchor="ctr"/>
            <a:lstStyle/>
            <a:p>
              <a:pPr algn="ctr">
                <a:lnSpc>
                  <a:spcPts val="2895"/>
                </a:lnSpc>
              </a:pPr>
              <a:endParaRPr/>
            </a:p>
          </p:txBody>
        </p:sp>
      </p:grpSp>
      <p:graphicFrame>
        <p:nvGraphicFramePr>
          <p:cNvPr id="7" name="Table 7"/>
          <p:cNvGraphicFramePr>
            <a:graphicFrameLocks noGrp="1"/>
          </p:cNvGraphicFramePr>
          <p:nvPr/>
        </p:nvGraphicFramePr>
        <p:xfrm>
          <a:off x="0" y="8954286"/>
          <a:ext cx="18288000" cy="914400"/>
        </p:xfrm>
        <a:graphic>
          <a:graphicData uri="http://schemas.openxmlformats.org/drawingml/2006/table">
            <a:tbl>
              <a:tblPr/>
              <a:tblGrid>
                <a:gridCol w="4077597">
                  <a:extLst>
                    <a:ext uri="{9D8B030D-6E8A-4147-A177-3AD203B41FA5}">
                      <a16:colId xmlns:a16="http://schemas.microsoft.com/office/drawing/2014/main" val="20000"/>
                    </a:ext>
                  </a:extLst>
                </a:gridCol>
                <a:gridCol w="4401304">
                  <a:extLst>
                    <a:ext uri="{9D8B030D-6E8A-4147-A177-3AD203B41FA5}">
                      <a16:colId xmlns:a16="http://schemas.microsoft.com/office/drawing/2014/main" val="20001"/>
                    </a:ext>
                  </a:extLst>
                </a:gridCol>
                <a:gridCol w="4764355">
                  <a:extLst>
                    <a:ext uri="{9D8B030D-6E8A-4147-A177-3AD203B41FA5}">
                      <a16:colId xmlns:a16="http://schemas.microsoft.com/office/drawing/2014/main" val="20002"/>
                    </a:ext>
                  </a:extLst>
                </a:gridCol>
                <a:gridCol w="5044744">
                  <a:extLst>
                    <a:ext uri="{9D8B030D-6E8A-4147-A177-3AD203B41FA5}">
                      <a16:colId xmlns:a16="http://schemas.microsoft.com/office/drawing/2014/main" val="20003"/>
                    </a:ext>
                  </a:extLst>
                </a:gridCol>
              </a:tblGrid>
              <a:tr h="914400">
                <a:tc>
                  <a:txBody>
                    <a:bodyPr/>
                    <a:lstStyle/>
                    <a:p>
                      <a:pPr algn="ctr">
                        <a:lnSpc>
                          <a:spcPts val="2614"/>
                        </a:lnSpc>
                        <a:defRPr/>
                      </a:pPr>
                      <a:r>
                        <a:rPr lang="en-US" sz="1867">
                          <a:solidFill>
                            <a:srgbClr val="00193B"/>
                          </a:solidFill>
                          <a:latin typeface="Poppins Bold"/>
                        </a:rPr>
                        <a:t>DEFINE</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FFFFFF"/>
                          </a:solidFill>
                          <a:latin typeface="Poppins Bold"/>
                        </a:rPr>
                        <a:t>DATA AND METHODS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E63B60"/>
                    </a:solidFill>
                  </a:tcPr>
                </a:tc>
                <a:tc>
                  <a:txBody>
                    <a:bodyPr/>
                    <a:lstStyle/>
                    <a:p>
                      <a:pPr algn="ctr">
                        <a:lnSpc>
                          <a:spcPts val="2614"/>
                        </a:lnSpc>
                        <a:defRPr/>
                      </a:pPr>
                      <a:r>
                        <a:rPr lang="en-US" sz="1867">
                          <a:solidFill>
                            <a:srgbClr val="00193B"/>
                          </a:solidFill>
                          <a:latin typeface="Poppins Bold"/>
                        </a:rPr>
                        <a:t>RESULTS</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tc>
                  <a:txBody>
                    <a:bodyPr/>
                    <a:lstStyle/>
                    <a:p>
                      <a:pPr algn="ctr">
                        <a:lnSpc>
                          <a:spcPts val="2614"/>
                        </a:lnSpc>
                        <a:defRPr/>
                      </a:pPr>
                      <a:r>
                        <a:rPr lang="en-US" sz="1867">
                          <a:solidFill>
                            <a:srgbClr val="00193B"/>
                          </a:solidFill>
                          <a:latin typeface="Poppins Bold"/>
                        </a:rPr>
                        <a:t>CONCLUSION</a:t>
                      </a:r>
                      <a:endParaRPr lang="en-US" sz="1100"/>
                    </a:p>
                  </a:txBody>
                  <a:tcPr marL="190500" marR="190500" marT="190500" marB="190500" anchor="ctr">
                    <a:lnL w="38100" cap="flat" cmpd="sng" algn="ctr">
                      <a:solidFill>
                        <a:srgbClr val="E63B60"/>
                      </a:solidFill>
                      <a:prstDash val="solid"/>
                      <a:round/>
                      <a:headEnd type="none" w="med" len="med"/>
                      <a:tailEnd type="none" w="med" len="med"/>
                    </a:lnL>
                    <a:lnR w="38100" cap="flat" cmpd="sng" algn="ctr">
                      <a:solidFill>
                        <a:srgbClr val="E63B60"/>
                      </a:solidFill>
                      <a:prstDash val="solid"/>
                      <a:round/>
                      <a:headEnd type="none" w="med" len="med"/>
                      <a:tailEnd type="none" w="med" len="med"/>
                    </a:lnR>
                    <a:lnT w="38100" cap="flat" cmpd="sng" algn="ctr">
                      <a:solidFill>
                        <a:srgbClr val="E63B60"/>
                      </a:solidFill>
                      <a:prstDash val="solid"/>
                      <a:round/>
                      <a:headEnd type="none" w="med" len="med"/>
                      <a:tailEnd type="none" w="med" len="med"/>
                    </a:lnT>
                    <a:lnB w="38100" cap="flat" cmpd="sng" algn="ctr">
                      <a:solidFill>
                        <a:srgbClr val="E63B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8" name="Group 8"/>
          <p:cNvGrpSpPr/>
          <p:nvPr/>
        </p:nvGrpSpPr>
        <p:grpSpPr>
          <a:xfrm>
            <a:off x="774845" y="2654376"/>
            <a:ext cx="5193810" cy="5493200"/>
            <a:chOff x="0" y="0"/>
            <a:chExt cx="1367917" cy="1446769"/>
          </a:xfrm>
        </p:grpSpPr>
        <p:sp>
          <p:nvSpPr>
            <p:cNvPr id="9" name="Freeform 9"/>
            <p:cNvSpPr/>
            <p:nvPr/>
          </p:nvSpPr>
          <p:spPr>
            <a:xfrm>
              <a:off x="0" y="0"/>
              <a:ext cx="1367917" cy="1446769"/>
            </a:xfrm>
            <a:custGeom>
              <a:avLst/>
              <a:gdLst/>
              <a:ahLst/>
              <a:cxnLst/>
              <a:rect l="l" t="t" r="r" b="b"/>
              <a:pathLst>
                <a:path w="1367917" h="1446769">
                  <a:moveTo>
                    <a:pt x="76021" y="0"/>
                  </a:moveTo>
                  <a:lnTo>
                    <a:pt x="1291896" y="0"/>
                  </a:lnTo>
                  <a:cubicBezTo>
                    <a:pt x="1333881" y="0"/>
                    <a:pt x="1367917" y="34036"/>
                    <a:pt x="1367917" y="76021"/>
                  </a:cubicBezTo>
                  <a:lnTo>
                    <a:pt x="1367917" y="1370748"/>
                  </a:lnTo>
                  <a:cubicBezTo>
                    <a:pt x="1367917" y="1390910"/>
                    <a:pt x="1359908" y="1410246"/>
                    <a:pt x="1345651" y="1424503"/>
                  </a:cubicBezTo>
                  <a:cubicBezTo>
                    <a:pt x="1331394" y="1438759"/>
                    <a:pt x="1312058" y="1446769"/>
                    <a:pt x="1291896" y="1446769"/>
                  </a:cubicBezTo>
                  <a:lnTo>
                    <a:pt x="76021" y="1446769"/>
                  </a:lnTo>
                  <a:cubicBezTo>
                    <a:pt x="55859" y="1446769"/>
                    <a:pt x="36523" y="1438759"/>
                    <a:pt x="22266" y="1424503"/>
                  </a:cubicBezTo>
                  <a:cubicBezTo>
                    <a:pt x="8009" y="1410246"/>
                    <a:pt x="0" y="1390910"/>
                    <a:pt x="0" y="1370748"/>
                  </a:cubicBezTo>
                  <a:lnTo>
                    <a:pt x="0" y="76021"/>
                  </a:lnTo>
                  <a:cubicBezTo>
                    <a:pt x="0" y="55859"/>
                    <a:pt x="8009" y="36523"/>
                    <a:pt x="22266" y="22266"/>
                  </a:cubicBezTo>
                  <a:cubicBezTo>
                    <a:pt x="36523" y="8009"/>
                    <a:pt x="55859" y="0"/>
                    <a:pt x="76021" y="0"/>
                  </a:cubicBezTo>
                  <a:close/>
                </a:path>
              </a:pathLst>
            </a:custGeom>
            <a:solidFill>
              <a:srgbClr val="A8082B"/>
            </a:solidFill>
          </p:spPr>
        </p:sp>
        <p:sp>
          <p:nvSpPr>
            <p:cNvPr id="10" name="TextBox 10"/>
            <p:cNvSpPr txBox="1"/>
            <p:nvPr/>
          </p:nvSpPr>
          <p:spPr>
            <a:xfrm>
              <a:off x="0" y="-38100"/>
              <a:ext cx="1367917" cy="1484869"/>
            </a:xfrm>
            <a:prstGeom prst="rect">
              <a:avLst/>
            </a:prstGeom>
          </p:spPr>
          <p:txBody>
            <a:bodyPr lIns="50800" tIns="50800" rIns="50800" bIns="50800" rtlCol="0" anchor="ctr"/>
            <a:lstStyle/>
            <a:p>
              <a:pPr algn="ctr">
                <a:lnSpc>
                  <a:spcPts val="2185"/>
                </a:lnSpc>
              </a:pPr>
              <a:endParaRPr/>
            </a:p>
          </p:txBody>
        </p:sp>
      </p:grpSp>
      <p:sp>
        <p:nvSpPr>
          <p:cNvPr id="11" name="Freeform 11"/>
          <p:cNvSpPr/>
          <p:nvPr/>
        </p:nvSpPr>
        <p:spPr>
          <a:xfrm>
            <a:off x="1401595" y="4510649"/>
            <a:ext cx="3940309" cy="2250902"/>
          </a:xfrm>
          <a:custGeom>
            <a:avLst/>
            <a:gdLst/>
            <a:ahLst/>
            <a:cxnLst/>
            <a:rect l="l" t="t" r="r" b="b"/>
            <a:pathLst>
              <a:path w="3940309" h="2250902">
                <a:moveTo>
                  <a:pt x="0" y="0"/>
                </a:moveTo>
                <a:lnTo>
                  <a:pt x="3940309" y="0"/>
                </a:lnTo>
                <a:lnTo>
                  <a:pt x="3940309" y="2250902"/>
                </a:lnTo>
                <a:lnTo>
                  <a:pt x="0" y="22509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6462139" y="4582752"/>
            <a:ext cx="1636448" cy="1636448"/>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8082B"/>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185"/>
                </a:lnSpc>
              </a:pPr>
              <a:endParaRPr/>
            </a:p>
          </p:txBody>
        </p:sp>
      </p:grpSp>
      <p:grpSp>
        <p:nvGrpSpPr>
          <p:cNvPr id="15" name="Group 15"/>
          <p:cNvGrpSpPr/>
          <p:nvPr/>
        </p:nvGrpSpPr>
        <p:grpSpPr>
          <a:xfrm>
            <a:off x="8593886" y="2654376"/>
            <a:ext cx="9014033" cy="2489124"/>
            <a:chOff x="0" y="0"/>
            <a:chExt cx="2374066" cy="655572"/>
          </a:xfrm>
        </p:grpSpPr>
        <p:sp>
          <p:nvSpPr>
            <p:cNvPr id="16" name="Freeform 16"/>
            <p:cNvSpPr/>
            <p:nvPr/>
          </p:nvSpPr>
          <p:spPr>
            <a:xfrm>
              <a:off x="0" y="0"/>
              <a:ext cx="2374066" cy="655572"/>
            </a:xfrm>
            <a:custGeom>
              <a:avLst/>
              <a:gdLst/>
              <a:ahLst/>
              <a:cxnLst/>
              <a:rect l="l" t="t" r="r" b="b"/>
              <a:pathLst>
                <a:path w="2374066" h="655572">
                  <a:moveTo>
                    <a:pt x="43803" y="0"/>
                  </a:moveTo>
                  <a:lnTo>
                    <a:pt x="2330264" y="0"/>
                  </a:lnTo>
                  <a:cubicBezTo>
                    <a:pt x="2354455" y="0"/>
                    <a:pt x="2374066" y="19611"/>
                    <a:pt x="2374066" y="43803"/>
                  </a:cubicBezTo>
                  <a:lnTo>
                    <a:pt x="2374066" y="611769"/>
                  </a:lnTo>
                  <a:cubicBezTo>
                    <a:pt x="2374066" y="635961"/>
                    <a:pt x="2354455" y="655572"/>
                    <a:pt x="2330264" y="655572"/>
                  </a:cubicBezTo>
                  <a:lnTo>
                    <a:pt x="43803" y="655572"/>
                  </a:lnTo>
                  <a:cubicBezTo>
                    <a:pt x="19611" y="655572"/>
                    <a:pt x="0" y="635961"/>
                    <a:pt x="0" y="611769"/>
                  </a:cubicBezTo>
                  <a:lnTo>
                    <a:pt x="0" y="43803"/>
                  </a:lnTo>
                  <a:cubicBezTo>
                    <a:pt x="0" y="19611"/>
                    <a:pt x="19611" y="0"/>
                    <a:pt x="43803" y="0"/>
                  </a:cubicBezTo>
                  <a:close/>
                </a:path>
              </a:pathLst>
            </a:custGeom>
            <a:solidFill>
              <a:srgbClr val="FFFFFF"/>
            </a:solidFill>
          </p:spPr>
        </p:sp>
        <p:sp>
          <p:nvSpPr>
            <p:cNvPr id="17" name="TextBox 17"/>
            <p:cNvSpPr txBox="1"/>
            <p:nvPr/>
          </p:nvSpPr>
          <p:spPr>
            <a:xfrm>
              <a:off x="0" y="-38100"/>
              <a:ext cx="2374066" cy="693672"/>
            </a:xfrm>
            <a:prstGeom prst="rect">
              <a:avLst/>
            </a:prstGeom>
          </p:spPr>
          <p:txBody>
            <a:bodyPr lIns="50800" tIns="50800" rIns="50800" bIns="50800" rtlCol="0" anchor="ctr"/>
            <a:lstStyle/>
            <a:p>
              <a:pPr algn="ctr">
                <a:lnSpc>
                  <a:spcPts val="2185"/>
                </a:lnSpc>
              </a:pPr>
              <a:endParaRPr/>
            </a:p>
          </p:txBody>
        </p:sp>
      </p:grpSp>
      <p:sp>
        <p:nvSpPr>
          <p:cNvPr id="18" name="TextBox 18"/>
          <p:cNvSpPr txBox="1"/>
          <p:nvPr/>
        </p:nvSpPr>
        <p:spPr>
          <a:xfrm>
            <a:off x="587118" y="259983"/>
            <a:ext cx="7642481" cy="1385034"/>
          </a:xfrm>
          <a:prstGeom prst="rect">
            <a:avLst/>
          </a:prstGeom>
        </p:spPr>
        <p:txBody>
          <a:bodyPr wrap="square" lIns="0" tIns="0" rIns="0" bIns="0" rtlCol="0" anchor="t">
            <a:spAutoFit/>
          </a:bodyPr>
          <a:lstStyle/>
          <a:p>
            <a:pPr>
              <a:lnSpc>
                <a:spcPts val="11335"/>
              </a:lnSpc>
            </a:pPr>
            <a:r>
              <a:rPr lang="en-US" sz="8096" dirty="0">
                <a:solidFill>
                  <a:srgbClr val="FFFFFF"/>
                </a:solidFill>
                <a:latin typeface="Montserrat Bold"/>
              </a:rPr>
              <a:t>METODOLOGI</a:t>
            </a:r>
          </a:p>
        </p:txBody>
      </p:sp>
      <p:sp>
        <p:nvSpPr>
          <p:cNvPr id="19" name="TextBox 19"/>
          <p:cNvSpPr txBox="1"/>
          <p:nvPr/>
        </p:nvSpPr>
        <p:spPr>
          <a:xfrm>
            <a:off x="1542808" y="3685481"/>
            <a:ext cx="3657884" cy="417046"/>
          </a:xfrm>
          <a:prstGeom prst="rect">
            <a:avLst/>
          </a:prstGeom>
        </p:spPr>
        <p:txBody>
          <a:bodyPr lIns="0" tIns="0" rIns="0" bIns="0" rtlCol="0" anchor="t">
            <a:spAutoFit/>
          </a:bodyPr>
          <a:lstStyle/>
          <a:p>
            <a:pPr algn="ctr">
              <a:lnSpc>
                <a:spcPts val="3308"/>
              </a:lnSpc>
            </a:pPr>
            <a:r>
              <a:rPr lang="en-US" sz="2363">
                <a:solidFill>
                  <a:srgbClr val="FFFFFF"/>
                </a:solidFill>
                <a:latin typeface="Montserrat Bold"/>
              </a:rPr>
              <a:t>Segmentasi Pelanggan</a:t>
            </a:r>
          </a:p>
        </p:txBody>
      </p:sp>
      <p:grpSp>
        <p:nvGrpSpPr>
          <p:cNvPr id="20" name="Group 20"/>
          <p:cNvGrpSpPr/>
          <p:nvPr/>
        </p:nvGrpSpPr>
        <p:grpSpPr>
          <a:xfrm>
            <a:off x="8593886" y="5658452"/>
            <a:ext cx="9014033" cy="2489124"/>
            <a:chOff x="0" y="0"/>
            <a:chExt cx="2374066" cy="655572"/>
          </a:xfrm>
        </p:grpSpPr>
        <p:sp>
          <p:nvSpPr>
            <p:cNvPr id="21" name="Freeform 21"/>
            <p:cNvSpPr/>
            <p:nvPr/>
          </p:nvSpPr>
          <p:spPr>
            <a:xfrm>
              <a:off x="0" y="0"/>
              <a:ext cx="2374066" cy="655572"/>
            </a:xfrm>
            <a:custGeom>
              <a:avLst/>
              <a:gdLst/>
              <a:ahLst/>
              <a:cxnLst/>
              <a:rect l="l" t="t" r="r" b="b"/>
              <a:pathLst>
                <a:path w="2374066" h="655572">
                  <a:moveTo>
                    <a:pt x="43803" y="0"/>
                  </a:moveTo>
                  <a:lnTo>
                    <a:pt x="2330264" y="0"/>
                  </a:lnTo>
                  <a:cubicBezTo>
                    <a:pt x="2354455" y="0"/>
                    <a:pt x="2374066" y="19611"/>
                    <a:pt x="2374066" y="43803"/>
                  </a:cubicBezTo>
                  <a:lnTo>
                    <a:pt x="2374066" y="611769"/>
                  </a:lnTo>
                  <a:cubicBezTo>
                    <a:pt x="2374066" y="635961"/>
                    <a:pt x="2354455" y="655572"/>
                    <a:pt x="2330264" y="655572"/>
                  </a:cubicBezTo>
                  <a:lnTo>
                    <a:pt x="43803" y="655572"/>
                  </a:lnTo>
                  <a:cubicBezTo>
                    <a:pt x="19611" y="655572"/>
                    <a:pt x="0" y="635961"/>
                    <a:pt x="0" y="611769"/>
                  </a:cubicBezTo>
                  <a:lnTo>
                    <a:pt x="0" y="43803"/>
                  </a:lnTo>
                  <a:cubicBezTo>
                    <a:pt x="0" y="19611"/>
                    <a:pt x="19611" y="0"/>
                    <a:pt x="43803" y="0"/>
                  </a:cubicBezTo>
                  <a:close/>
                </a:path>
              </a:pathLst>
            </a:custGeom>
            <a:solidFill>
              <a:srgbClr val="FFFFFF"/>
            </a:solidFill>
          </p:spPr>
        </p:sp>
        <p:sp>
          <p:nvSpPr>
            <p:cNvPr id="22" name="TextBox 22"/>
            <p:cNvSpPr txBox="1"/>
            <p:nvPr/>
          </p:nvSpPr>
          <p:spPr>
            <a:xfrm>
              <a:off x="0" y="-38100"/>
              <a:ext cx="2374066" cy="693672"/>
            </a:xfrm>
            <a:prstGeom prst="rect">
              <a:avLst/>
            </a:prstGeom>
          </p:spPr>
          <p:txBody>
            <a:bodyPr lIns="50800" tIns="50800" rIns="50800" bIns="50800" rtlCol="0" anchor="ctr"/>
            <a:lstStyle/>
            <a:p>
              <a:pPr algn="ctr">
                <a:lnSpc>
                  <a:spcPts val="2185"/>
                </a:lnSpc>
              </a:pPr>
              <a:endParaRPr/>
            </a:p>
          </p:txBody>
        </p:sp>
      </p:grpSp>
      <p:sp>
        <p:nvSpPr>
          <p:cNvPr id="23" name="TextBox 23"/>
          <p:cNvSpPr txBox="1"/>
          <p:nvPr/>
        </p:nvSpPr>
        <p:spPr>
          <a:xfrm>
            <a:off x="9024244" y="2869231"/>
            <a:ext cx="4331112" cy="689235"/>
          </a:xfrm>
          <a:prstGeom prst="rect">
            <a:avLst/>
          </a:prstGeom>
        </p:spPr>
        <p:txBody>
          <a:bodyPr lIns="0" tIns="0" rIns="0" bIns="0" rtlCol="0" anchor="t">
            <a:spAutoFit/>
          </a:bodyPr>
          <a:lstStyle/>
          <a:p>
            <a:pPr algn="ctr">
              <a:lnSpc>
                <a:spcPts val="5396"/>
              </a:lnSpc>
            </a:pPr>
            <a:r>
              <a:rPr lang="en-US" sz="3854">
                <a:solidFill>
                  <a:srgbClr val="A8082B"/>
                </a:solidFill>
                <a:latin typeface="Poppins Bold"/>
              </a:rPr>
              <a:t>Data Preparation</a:t>
            </a:r>
          </a:p>
        </p:txBody>
      </p:sp>
      <p:sp>
        <p:nvSpPr>
          <p:cNvPr id="24" name="TextBox 24"/>
          <p:cNvSpPr txBox="1"/>
          <p:nvPr/>
        </p:nvSpPr>
        <p:spPr>
          <a:xfrm>
            <a:off x="9024244" y="5822195"/>
            <a:ext cx="2346208" cy="689235"/>
          </a:xfrm>
          <a:prstGeom prst="rect">
            <a:avLst/>
          </a:prstGeom>
        </p:spPr>
        <p:txBody>
          <a:bodyPr lIns="0" tIns="0" rIns="0" bIns="0" rtlCol="0" anchor="t">
            <a:spAutoFit/>
          </a:bodyPr>
          <a:lstStyle/>
          <a:p>
            <a:pPr algn="ctr">
              <a:lnSpc>
                <a:spcPts val="5396"/>
              </a:lnSpc>
            </a:pPr>
            <a:r>
              <a:rPr lang="en-US" sz="3854">
                <a:solidFill>
                  <a:srgbClr val="A8082B"/>
                </a:solidFill>
                <a:latin typeface="Poppins Bold"/>
              </a:rPr>
              <a:t>Modeling</a:t>
            </a:r>
          </a:p>
        </p:txBody>
      </p:sp>
      <p:sp>
        <p:nvSpPr>
          <p:cNvPr id="25" name="TextBox 25"/>
          <p:cNvSpPr txBox="1"/>
          <p:nvPr/>
        </p:nvSpPr>
        <p:spPr>
          <a:xfrm>
            <a:off x="9024244" y="3697848"/>
            <a:ext cx="5885380" cy="742587"/>
          </a:xfrm>
          <a:prstGeom prst="rect">
            <a:avLst/>
          </a:prstGeom>
        </p:spPr>
        <p:txBody>
          <a:bodyPr lIns="0" tIns="0" rIns="0" bIns="0" rtlCol="0" anchor="t">
            <a:spAutoFit/>
          </a:bodyPr>
          <a:lstStyle/>
          <a:p>
            <a:pPr>
              <a:lnSpc>
                <a:spcPts val="2904"/>
              </a:lnSpc>
            </a:pPr>
            <a:r>
              <a:rPr lang="en-US" sz="2074">
                <a:solidFill>
                  <a:srgbClr val="545454"/>
                </a:solidFill>
                <a:latin typeface="Poppins"/>
              </a:rPr>
              <a:t>Memilih beberapa kolom kategorikal untuk diaplikasikan </a:t>
            </a:r>
            <a:r>
              <a:rPr lang="en-US" sz="2074">
                <a:solidFill>
                  <a:srgbClr val="545454"/>
                </a:solidFill>
                <a:latin typeface="Poppins Bold"/>
              </a:rPr>
              <a:t>one-hot encoding</a:t>
            </a:r>
            <a:r>
              <a:rPr lang="en-US" sz="2074">
                <a:solidFill>
                  <a:srgbClr val="545454"/>
                </a:solidFill>
                <a:latin typeface="Poppins"/>
              </a:rPr>
              <a:t>.</a:t>
            </a:r>
          </a:p>
        </p:txBody>
      </p:sp>
      <p:sp>
        <p:nvSpPr>
          <p:cNvPr id="26" name="TextBox 26"/>
          <p:cNvSpPr txBox="1"/>
          <p:nvPr/>
        </p:nvSpPr>
        <p:spPr>
          <a:xfrm>
            <a:off x="9024244" y="6654305"/>
            <a:ext cx="7490113" cy="1099742"/>
          </a:xfrm>
          <a:prstGeom prst="rect">
            <a:avLst/>
          </a:prstGeom>
        </p:spPr>
        <p:txBody>
          <a:bodyPr lIns="0" tIns="0" rIns="0" bIns="0" rtlCol="0" anchor="t">
            <a:spAutoFit/>
          </a:bodyPr>
          <a:lstStyle/>
          <a:p>
            <a:pPr>
              <a:lnSpc>
                <a:spcPts val="2904"/>
              </a:lnSpc>
            </a:pPr>
            <a:r>
              <a:rPr lang="en-US" sz="2074">
                <a:solidFill>
                  <a:srgbClr val="545454"/>
                </a:solidFill>
                <a:latin typeface="Poppins"/>
              </a:rPr>
              <a:t>Menggunakan </a:t>
            </a:r>
            <a:r>
              <a:rPr lang="en-US" sz="2074">
                <a:solidFill>
                  <a:srgbClr val="545454"/>
                </a:solidFill>
                <a:latin typeface="Poppins Bold"/>
              </a:rPr>
              <a:t>Elbow Method</a:t>
            </a:r>
            <a:r>
              <a:rPr lang="en-US" sz="2074">
                <a:solidFill>
                  <a:srgbClr val="545454"/>
                </a:solidFill>
                <a:latin typeface="Poppins"/>
              </a:rPr>
              <a:t> untuk menentukan jumlah cluster yang optimal. Lalu, menggunakan model </a:t>
            </a:r>
            <a:r>
              <a:rPr lang="en-US" sz="2074">
                <a:solidFill>
                  <a:srgbClr val="545454"/>
                </a:solidFill>
                <a:latin typeface="Poppins Bold"/>
              </a:rPr>
              <a:t>KMeans Clustering</a:t>
            </a:r>
            <a:r>
              <a:rPr lang="en-US" sz="2074">
                <a:solidFill>
                  <a:srgbClr val="545454"/>
                </a:solidFill>
                <a:latin typeface="Poppins"/>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941</Words>
  <Application>Microsoft Office PowerPoint</Application>
  <PresentationFormat>Custom</PresentationFormat>
  <Paragraphs>164</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Poppins Bold Italics</vt:lpstr>
      <vt:lpstr>Poppins Italics</vt:lpstr>
      <vt:lpstr>Calibri</vt:lpstr>
      <vt:lpstr>Montserrat Bold</vt:lpstr>
      <vt:lpstr>Poppins</vt:lpstr>
      <vt:lpstr>Poppins Bold</vt:lpstr>
      <vt:lpstr>Arial</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Bluu</dc:title>
  <cp:lastModifiedBy>Rizqi Andhika</cp:lastModifiedBy>
  <cp:revision>3</cp:revision>
  <dcterms:created xsi:type="dcterms:W3CDTF">2006-08-16T00:00:00Z</dcterms:created>
  <dcterms:modified xsi:type="dcterms:W3CDTF">2023-11-07T09:07:00Z</dcterms:modified>
  <dc:identifier>DAFzNca6TUk</dc:identifier>
</cp:coreProperties>
</file>